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18288000" cy="10287000"/>
  <p:notesSz cx="6858000" cy="9144000"/>
  <p:embeddedFontLst>
    <p:embeddedFont>
      <p:font typeface="Fraunces Bold" charset="1" panose="00000000000000000000"/>
      <p:regular r:id="rId17"/>
    </p:embeddedFont>
    <p:embeddedFont>
      <p:font typeface="HK Grotesk" charset="1" panose="00000500000000000000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fonts/font17.fntdata" Type="http://schemas.openxmlformats.org/officeDocument/2006/relationships/font"/><Relationship Id="rId18" Target="fonts/font18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9.png" Type="http://schemas.openxmlformats.org/officeDocument/2006/relationships/image"/><Relationship Id="rId7" Target="../media/image10.svg" Type="http://schemas.openxmlformats.org/officeDocument/2006/relationships/image"/><Relationship Id="rId8" Target="../media/image11.png" Type="http://schemas.openxmlformats.org/officeDocument/2006/relationships/image"/><Relationship Id="rId9" Target="../media/image12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9.png" Type="http://schemas.openxmlformats.org/officeDocument/2006/relationships/image"/><Relationship Id="rId7" Target="../media/image10.svg" Type="http://schemas.openxmlformats.org/officeDocument/2006/relationships/image"/><Relationship Id="rId8" Target="../media/image11.png" Type="http://schemas.openxmlformats.org/officeDocument/2006/relationships/image"/><Relationship Id="rId9" Target="../media/image12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9.png" Type="http://schemas.openxmlformats.org/officeDocument/2006/relationships/image"/><Relationship Id="rId7" Target="../media/image10.svg" Type="http://schemas.openxmlformats.org/officeDocument/2006/relationships/image"/><Relationship Id="rId8" Target="../media/image11.png" Type="http://schemas.openxmlformats.org/officeDocument/2006/relationships/image"/><Relationship Id="rId9" Target="../media/image12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9.png" Type="http://schemas.openxmlformats.org/officeDocument/2006/relationships/image"/><Relationship Id="rId7" Target="../media/image10.svg" Type="http://schemas.openxmlformats.org/officeDocument/2006/relationships/image"/><Relationship Id="rId8" Target="../media/image11.png" Type="http://schemas.openxmlformats.org/officeDocument/2006/relationships/image"/><Relationship Id="rId9" Target="../media/image12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9.png" Type="http://schemas.openxmlformats.org/officeDocument/2006/relationships/image"/><Relationship Id="rId7" Target="../media/image10.svg" Type="http://schemas.openxmlformats.org/officeDocument/2006/relationships/image"/><Relationship Id="rId8" Target="../media/image11.png" Type="http://schemas.openxmlformats.org/officeDocument/2006/relationships/image"/><Relationship Id="rId9" Target="../media/image12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9.png" Type="http://schemas.openxmlformats.org/officeDocument/2006/relationships/image"/><Relationship Id="rId7" Target="../media/image10.svg" Type="http://schemas.openxmlformats.org/officeDocument/2006/relationships/image"/><Relationship Id="rId8" Target="../media/image11.png" Type="http://schemas.openxmlformats.org/officeDocument/2006/relationships/image"/><Relationship Id="rId9" Target="../media/image12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9.png" Type="http://schemas.openxmlformats.org/officeDocument/2006/relationships/image"/><Relationship Id="rId7" Target="../media/image10.svg" Type="http://schemas.openxmlformats.org/officeDocument/2006/relationships/image"/><Relationship Id="rId8" Target="../media/image11.png" Type="http://schemas.openxmlformats.org/officeDocument/2006/relationships/image"/><Relationship Id="rId9" Target="../media/image12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9.png" Type="http://schemas.openxmlformats.org/officeDocument/2006/relationships/image"/><Relationship Id="rId7" Target="../media/image10.svg" Type="http://schemas.openxmlformats.org/officeDocument/2006/relationships/image"/><Relationship Id="rId8" Target="../media/image11.png" Type="http://schemas.openxmlformats.org/officeDocument/2006/relationships/image"/><Relationship Id="rId9" Target="../media/image12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9.png" Type="http://schemas.openxmlformats.org/officeDocument/2006/relationships/image"/><Relationship Id="rId7" Target="../media/image10.svg" Type="http://schemas.openxmlformats.org/officeDocument/2006/relationships/image"/><Relationship Id="rId8" Target="../media/image11.png" Type="http://schemas.openxmlformats.org/officeDocument/2006/relationships/image"/><Relationship Id="rId9" Target="../media/image1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687873" y="-2057400"/>
            <a:ext cx="6930189" cy="4114800"/>
          </a:xfrm>
          <a:custGeom>
            <a:avLst/>
            <a:gdLst/>
            <a:ahLst/>
            <a:cxnLst/>
            <a:rect r="r" b="b" t="t" l="l"/>
            <a:pathLst>
              <a:path h="4114800" w="6930189">
                <a:moveTo>
                  <a:pt x="0" y="0"/>
                </a:moveTo>
                <a:lnTo>
                  <a:pt x="6930189" y="0"/>
                </a:lnTo>
                <a:lnTo>
                  <a:pt x="693018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false" rot="0">
            <a:off x="10713044" y="8229600"/>
            <a:ext cx="6930189" cy="4114800"/>
          </a:xfrm>
          <a:custGeom>
            <a:avLst/>
            <a:gdLst/>
            <a:ahLst/>
            <a:cxnLst/>
            <a:rect r="r" b="b" t="t" l="l"/>
            <a:pathLst>
              <a:path h="4114800" w="6930189">
                <a:moveTo>
                  <a:pt x="6930190" y="0"/>
                </a:moveTo>
                <a:lnTo>
                  <a:pt x="0" y="0"/>
                </a:lnTo>
                <a:lnTo>
                  <a:pt x="0" y="4114800"/>
                </a:lnTo>
                <a:lnTo>
                  <a:pt x="6930190" y="4114800"/>
                </a:lnTo>
                <a:lnTo>
                  <a:pt x="693019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false" rot="0">
            <a:off x="-2347518" y="6936406"/>
            <a:ext cx="4225725" cy="4114800"/>
          </a:xfrm>
          <a:custGeom>
            <a:avLst/>
            <a:gdLst/>
            <a:ahLst/>
            <a:cxnLst/>
            <a:rect r="r" b="b" t="t" l="l"/>
            <a:pathLst>
              <a:path h="4114800" w="4225725">
                <a:moveTo>
                  <a:pt x="4225725" y="0"/>
                </a:moveTo>
                <a:lnTo>
                  <a:pt x="0" y="0"/>
                </a:lnTo>
                <a:lnTo>
                  <a:pt x="0" y="4114800"/>
                </a:lnTo>
                <a:lnTo>
                  <a:pt x="4225725" y="4114800"/>
                </a:lnTo>
                <a:lnTo>
                  <a:pt x="4225725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2011106" y="8831881"/>
            <a:ext cx="5502181" cy="852838"/>
          </a:xfrm>
          <a:custGeom>
            <a:avLst/>
            <a:gdLst/>
            <a:ahLst/>
            <a:cxnLst/>
            <a:rect r="r" b="b" t="t" l="l"/>
            <a:pathLst>
              <a:path h="852838" w="5502181">
                <a:moveTo>
                  <a:pt x="5502181" y="0"/>
                </a:moveTo>
                <a:lnTo>
                  <a:pt x="0" y="0"/>
                </a:lnTo>
                <a:lnTo>
                  <a:pt x="0" y="852838"/>
                </a:lnTo>
                <a:lnTo>
                  <a:pt x="5502181" y="852838"/>
                </a:lnTo>
                <a:lnTo>
                  <a:pt x="5502181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4178139" y="-1726531"/>
            <a:ext cx="5569949" cy="4114800"/>
          </a:xfrm>
          <a:custGeom>
            <a:avLst/>
            <a:gdLst/>
            <a:ahLst/>
            <a:cxnLst/>
            <a:rect r="r" b="b" t="t" l="l"/>
            <a:pathLst>
              <a:path h="4114800" w="5569949">
                <a:moveTo>
                  <a:pt x="0" y="0"/>
                </a:moveTo>
                <a:lnTo>
                  <a:pt x="5569949" y="0"/>
                </a:lnTo>
                <a:lnTo>
                  <a:pt x="556994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1925832" y="3165405"/>
            <a:ext cx="14436336" cy="24796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0299"/>
              </a:lnSpc>
            </a:pPr>
            <a:r>
              <a:rPr lang="en-US" sz="14499" b="true">
                <a:solidFill>
                  <a:srgbClr val="0F489C"/>
                </a:solidFill>
                <a:latin typeface="Fraunces Bold"/>
                <a:ea typeface="Fraunces Bold"/>
                <a:cs typeface="Fraunces Bold"/>
                <a:sym typeface="Fraunces Bold"/>
              </a:rPr>
              <a:t>Tech-Talk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5623660" y="5540306"/>
            <a:ext cx="8554479" cy="8801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140"/>
              </a:lnSpc>
            </a:pPr>
            <a:r>
              <a:rPr lang="en-US" sz="51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By Muhammad Arbaz Hussain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695008" y="8888213"/>
            <a:ext cx="4329194" cy="2570459"/>
          </a:xfrm>
          <a:custGeom>
            <a:avLst/>
            <a:gdLst/>
            <a:ahLst/>
            <a:cxnLst/>
            <a:rect r="r" b="b" t="t" l="l"/>
            <a:pathLst>
              <a:path h="2570459" w="4329194">
                <a:moveTo>
                  <a:pt x="4329194" y="0"/>
                </a:moveTo>
                <a:lnTo>
                  <a:pt x="0" y="0"/>
                </a:lnTo>
                <a:lnTo>
                  <a:pt x="0" y="2570459"/>
                </a:lnTo>
                <a:lnTo>
                  <a:pt x="4329194" y="2570459"/>
                </a:lnTo>
                <a:lnTo>
                  <a:pt x="432919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0">
            <a:off x="-2046188" y="-539820"/>
            <a:ext cx="4225725" cy="4114800"/>
          </a:xfrm>
          <a:custGeom>
            <a:avLst/>
            <a:gdLst/>
            <a:ahLst/>
            <a:cxnLst/>
            <a:rect r="r" b="b" t="t" l="l"/>
            <a:pathLst>
              <a:path h="4114800" w="4225725">
                <a:moveTo>
                  <a:pt x="4225726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225726" y="0"/>
                </a:lnTo>
                <a:lnTo>
                  <a:pt x="4225726" y="411480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63159" y="8888213"/>
            <a:ext cx="4792910" cy="1108360"/>
          </a:xfrm>
          <a:custGeom>
            <a:avLst/>
            <a:gdLst/>
            <a:ahLst/>
            <a:cxnLst/>
            <a:rect r="r" b="b" t="t" l="l"/>
            <a:pathLst>
              <a:path h="1108360" w="4792910">
                <a:moveTo>
                  <a:pt x="0" y="0"/>
                </a:moveTo>
                <a:lnTo>
                  <a:pt x="4792910" y="0"/>
                </a:lnTo>
                <a:lnTo>
                  <a:pt x="4792910" y="1108361"/>
                </a:lnTo>
                <a:lnTo>
                  <a:pt x="0" y="110836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4044209" y="1377279"/>
            <a:ext cx="3162267" cy="490151"/>
          </a:xfrm>
          <a:custGeom>
            <a:avLst/>
            <a:gdLst/>
            <a:ahLst/>
            <a:cxnLst/>
            <a:rect r="r" b="b" t="t" l="l"/>
            <a:pathLst>
              <a:path h="490151" w="3162267">
                <a:moveTo>
                  <a:pt x="0" y="0"/>
                </a:moveTo>
                <a:lnTo>
                  <a:pt x="3162267" y="0"/>
                </a:lnTo>
                <a:lnTo>
                  <a:pt x="3162267" y="490152"/>
                </a:lnTo>
                <a:lnTo>
                  <a:pt x="0" y="49015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3040580" y="1164203"/>
            <a:ext cx="9762209" cy="8210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800" b="true">
                <a:solidFill>
                  <a:srgbClr val="0F489C"/>
                </a:solidFill>
                <a:latin typeface="Fraunces Bold"/>
                <a:ea typeface="Fraunces Bold"/>
                <a:cs typeface="Fraunces Bold"/>
                <a:sym typeface="Fraunces Bold"/>
              </a:rPr>
              <a:t>Final Takeaway: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775678" y="2952045"/>
            <a:ext cx="11343172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Targeting is dead.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775678" y="3668045"/>
            <a:ext cx="10679495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C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reative is the new targeting.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775678" y="4435932"/>
            <a:ext cx="11343172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Structure is the new strategy.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3775678" y="5151933"/>
            <a:ext cx="10679495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And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romeda isn’t the end of advertising.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3775678" y="5917743"/>
            <a:ext cx="11343172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It’s what advertising was always meant to be: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3775678" y="6662885"/>
            <a:ext cx="11564398" cy="12611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G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reat ideas, shown to the right people, at the right time.</a:t>
            </a:r>
          </a:p>
          <a:p>
            <a:pPr algn="l">
              <a:lnSpc>
                <a:spcPts val="5040"/>
              </a:lnSpc>
            </a:pP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687873" y="-2057400"/>
            <a:ext cx="6930189" cy="4114800"/>
          </a:xfrm>
          <a:custGeom>
            <a:avLst/>
            <a:gdLst/>
            <a:ahLst/>
            <a:cxnLst/>
            <a:rect r="r" b="b" t="t" l="l"/>
            <a:pathLst>
              <a:path h="4114800" w="6930189">
                <a:moveTo>
                  <a:pt x="0" y="0"/>
                </a:moveTo>
                <a:lnTo>
                  <a:pt x="6930189" y="0"/>
                </a:lnTo>
                <a:lnTo>
                  <a:pt x="693018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false" rot="0">
            <a:off x="10713044" y="8229600"/>
            <a:ext cx="6930189" cy="4114800"/>
          </a:xfrm>
          <a:custGeom>
            <a:avLst/>
            <a:gdLst/>
            <a:ahLst/>
            <a:cxnLst/>
            <a:rect r="r" b="b" t="t" l="l"/>
            <a:pathLst>
              <a:path h="4114800" w="6930189">
                <a:moveTo>
                  <a:pt x="6930190" y="0"/>
                </a:moveTo>
                <a:lnTo>
                  <a:pt x="0" y="0"/>
                </a:lnTo>
                <a:lnTo>
                  <a:pt x="0" y="4114800"/>
                </a:lnTo>
                <a:lnTo>
                  <a:pt x="6930190" y="4114800"/>
                </a:lnTo>
                <a:lnTo>
                  <a:pt x="693019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false" rot="0">
            <a:off x="-2347518" y="6936406"/>
            <a:ext cx="4225725" cy="4114800"/>
          </a:xfrm>
          <a:custGeom>
            <a:avLst/>
            <a:gdLst/>
            <a:ahLst/>
            <a:cxnLst/>
            <a:rect r="r" b="b" t="t" l="l"/>
            <a:pathLst>
              <a:path h="4114800" w="4225725">
                <a:moveTo>
                  <a:pt x="4225725" y="0"/>
                </a:moveTo>
                <a:lnTo>
                  <a:pt x="0" y="0"/>
                </a:lnTo>
                <a:lnTo>
                  <a:pt x="0" y="4114800"/>
                </a:lnTo>
                <a:lnTo>
                  <a:pt x="4225725" y="4114800"/>
                </a:lnTo>
                <a:lnTo>
                  <a:pt x="4225725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2011106" y="8831881"/>
            <a:ext cx="5502181" cy="852838"/>
          </a:xfrm>
          <a:custGeom>
            <a:avLst/>
            <a:gdLst/>
            <a:ahLst/>
            <a:cxnLst/>
            <a:rect r="r" b="b" t="t" l="l"/>
            <a:pathLst>
              <a:path h="852838" w="5502181">
                <a:moveTo>
                  <a:pt x="5502181" y="0"/>
                </a:moveTo>
                <a:lnTo>
                  <a:pt x="0" y="0"/>
                </a:lnTo>
                <a:lnTo>
                  <a:pt x="0" y="852838"/>
                </a:lnTo>
                <a:lnTo>
                  <a:pt x="5502181" y="852838"/>
                </a:lnTo>
                <a:lnTo>
                  <a:pt x="5502181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4178139" y="-1726531"/>
            <a:ext cx="5569949" cy="4114800"/>
          </a:xfrm>
          <a:custGeom>
            <a:avLst/>
            <a:gdLst/>
            <a:ahLst/>
            <a:cxnLst/>
            <a:rect r="r" b="b" t="t" l="l"/>
            <a:pathLst>
              <a:path h="4114800" w="5569949">
                <a:moveTo>
                  <a:pt x="0" y="0"/>
                </a:moveTo>
                <a:lnTo>
                  <a:pt x="5569949" y="0"/>
                </a:lnTo>
                <a:lnTo>
                  <a:pt x="556994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1925832" y="3536880"/>
            <a:ext cx="14436336" cy="24796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0299"/>
              </a:lnSpc>
            </a:pPr>
            <a:r>
              <a:rPr lang="en-US" sz="14499" b="true">
                <a:solidFill>
                  <a:srgbClr val="0F489C"/>
                </a:solidFill>
                <a:latin typeface="Fraunces Bold"/>
                <a:ea typeface="Fraunces Bold"/>
                <a:cs typeface="Fraunces Bold"/>
                <a:sym typeface="Fraunces Bold"/>
              </a:rPr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695008" y="8888213"/>
            <a:ext cx="4329194" cy="2570459"/>
          </a:xfrm>
          <a:custGeom>
            <a:avLst/>
            <a:gdLst/>
            <a:ahLst/>
            <a:cxnLst/>
            <a:rect r="r" b="b" t="t" l="l"/>
            <a:pathLst>
              <a:path h="2570459" w="4329194">
                <a:moveTo>
                  <a:pt x="4329194" y="0"/>
                </a:moveTo>
                <a:lnTo>
                  <a:pt x="0" y="0"/>
                </a:lnTo>
                <a:lnTo>
                  <a:pt x="0" y="2570459"/>
                </a:lnTo>
                <a:lnTo>
                  <a:pt x="4329194" y="2570459"/>
                </a:lnTo>
                <a:lnTo>
                  <a:pt x="432919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0">
            <a:off x="-2046188" y="-539820"/>
            <a:ext cx="4225725" cy="4114800"/>
          </a:xfrm>
          <a:custGeom>
            <a:avLst/>
            <a:gdLst/>
            <a:ahLst/>
            <a:cxnLst/>
            <a:rect r="r" b="b" t="t" l="l"/>
            <a:pathLst>
              <a:path h="4114800" w="4225725">
                <a:moveTo>
                  <a:pt x="4225726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225726" y="0"/>
                </a:lnTo>
                <a:lnTo>
                  <a:pt x="4225726" y="411480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63159" y="8888213"/>
            <a:ext cx="4792910" cy="1108360"/>
          </a:xfrm>
          <a:custGeom>
            <a:avLst/>
            <a:gdLst/>
            <a:ahLst/>
            <a:cxnLst/>
            <a:rect r="r" b="b" t="t" l="l"/>
            <a:pathLst>
              <a:path h="1108360" w="4792910">
                <a:moveTo>
                  <a:pt x="0" y="0"/>
                </a:moveTo>
                <a:lnTo>
                  <a:pt x="4792910" y="0"/>
                </a:lnTo>
                <a:lnTo>
                  <a:pt x="4792910" y="1108361"/>
                </a:lnTo>
                <a:lnTo>
                  <a:pt x="0" y="110836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2155234" y="1241147"/>
            <a:ext cx="5104066" cy="791130"/>
          </a:xfrm>
          <a:custGeom>
            <a:avLst/>
            <a:gdLst/>
            <a:ahLst/>
            <a:cxnLst/>
            <a:rect r="r" b="b" t="t" l="l"/>
            <a:pathLst>
              <a:path h="791130" w="5104066">
                <a:moveTo>
                  <a:pt x="0" y="0"/>
                </a:moveTo>
                <a:lnTo>
                  <a:pt x="5104066" y="0"/>
                </a:lnTo>
                <a:lnTo>
                  <a:pt x="5104066" y="791130"/>
                </a:lnTo>
                <a:lnTo>
                  <a:pt x="0" y="79113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2668350" y="1325875"/>
            <a:ext cx="7918661" cy="920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559"/>
              </a:lnSpc>
            </a:pPr>
            <a:r>
              <a:rPr lang="en-US" sz="5399" b="true">
                <a:solidFill>
                  <a:srgbClr val="0F489C"/>
                </a:solidFill>
                <a:latin typeface="Fraunces Bold"/>
                <a:ea typeface="Fraunces Bold"/>
                <a:cs typeface="Fraunces Bold"/>
                <a:sym typeface="Fraunces Bold"/>
              </a:rPr>
              <a:t>What is Andromeda?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804253" y="3213730"/>
            <a:ext cx="10679495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It’s The Latest Update of Meta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804253" y="4027644"/>
            <a:ext cx="10679495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We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 might not see it on your dashboard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775678" y="5569981"/>
            <a:ext cx="10679495" cy="12611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Meta j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ust quietly changed everything about how ads work.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387901" y="7369493"/>
            <a:ext cx="13512197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Let’s talk ab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out Andromeda, and why it means creative &gt; targeting.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3804253" y="4765475"/>
            <a:ext cx="10679495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We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 might not even know it’s live yet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695008" y="8888213"/>
            <a:ext cx="4329194" cy="2570459"/>
          </a:xfrm>
          <a:custGeom>
            <a:avLst/>
            <a:gdLst/>
            <a:ahLst/>
            <a:cxnLst/>
            <a:rect r="r" b="b" t="t" l="l"/>
            <a:pathLst>
              <a:path h="2570459" w="4329194">
                <a:moveTo>
                  <a:pt x="4329194" y="0"/>
                </a:moveTo>
                <a:lnTo>
                  <a:pt x="0" y="0"/>
                </a:lnTo>
                <a:lnTo>
                  <a:pt x="0" y="2570459"/>
                </a:lnTo>
                <a:lnTo>
                  <a:pt x="4329194" y="2570459"/>
                </a:lnTo>
                <a:lnTo>
                  <a:pt x="432919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0">
            <a:off x="-2046188" y="-539820"/>
            <a:ext cx="4225725" cy="4114800"/>
          </a:xfrm>
          <a:custGeom>
            <a:avLst/>
            <a:gdLst/>
            <a:ahLst/>
            <a:cxnLst/>
            <a:rect r="r" b="b" t="t" l="l"/>
            <a:pathLst>
              <a:path h="4114800" w="4225725">
                <a:moveTo>
                  <a:pt x="4225726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225726" y="0"/>
                </a:lnTo>
                <a:lnTo>
                  <a:pt x="4225726" y="411480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63159" y="8888213"/>
            <a:ext cx="4792910" cy="1108360"/>
          </a:xfrm>
          <a:custGeom>
            <a:avLst/>
            <a:gdLst/>
            <a:ahLst/>
            <a:cxnLst/>
            <a:rect r="r" b="b" t="t" l="l"/>
            <a:pathLst>
              <a:path h="1108360" w="4792910">
                <a:moveTo>
                  <a:pt x="0" y="0"/>
                </a:moveTo>
                <a:lnTo>
                  <a:pt x="4792910" y="0"/>
                </a:lnTo>
                <a:lnTo>
                  <a:pt x="4792910" y="1108361"/>
                </a:lnTo>
                <a:lnTo>
                  <a:pt x="0" y="110836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4044209" y="1377279"/>
            <a:ext cx="3162267" cy="490151"/>
          </a:xfrm>
          <a:custGeom>
            <a:avLst/>
            <a:gdLst/>
            <a:ahLst/>
            <a:cxnLst/>
            <a:rect r="r" b="b" t="t" l="l"/>
            <a:pathLst>
              <a:path h="490151" w="3162267">
                <a:moveTo>
                  <a:pt x="0" y="0"/>
                </a:moveTo>
                <a:lnTo>
                  <a:pt x="3162267" y="0"/>
                </a:lnTo>
                <a:lnTo>
                  <a:pt x="3162267" y="490152"/>
                </a:lnTo>
                <a:lnTo>
                  <a:pt x="0" y="49015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3040580" y="933450"/>
            <a:ext cx="9762209" cy="16687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800" b="true">
                <a:solidFill>
                  <a:srgbClr val="0F489C"/>
                </a:solidFill>
                <a:latin typeface="Fraunces Bold"/>
                <a:ea typeface="Fraunces Bold"/>
                <a:cs typeface="Fraunces Bold"/>
                <a:sym typeface="Fraunces Bold"/>
              </a:rPr>
              <a:t>Targeting is Dead, The Machine Decides.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804253" y="3213730"/>
            <a:ext cx="10679495" cy="12611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Forget stacking interests or obsessing over audiences.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804253" y="4832032"/>
            <a:ext cx="10679495" cy="12611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Meta’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s new AI, Andromeda, handles bidding, placements, and targeting automatically.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737578" y="6521768"/>
            <a:ext cx="10679495" cy="12611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Y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our job now is to stop guessing whom to target and start perfecting what to show them.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695008" y="8888213"/>
            <a:ext cx="4329194" cy="2570459"/>
          </a:xfrm>
          <a:custGeom>
            <a:avLst/>
            <a:gdLst/>
            <a:ahLst/>
            <a:cxnLst/>
            <a:rect r="r" b="b" t="t" l="l"/>
            <a:pathLst>
              <a:path h="2570459" w="4329194">
                <a:moveTo>
                  <a:pt x="4329194" y="0"/>
                </a:moveTo>
                <a:lnTo>
                  <a:pt x="0" y="0"/>
                </a:lnTo>
                <a:lnTo>
                  <a:pt x="0" y="2570459"/>
                </a:lnTo>
                <a:lnTo>
                  <a:pt x="4329194" y="2570459"/>
                </a:lnTo>
                <a:lnTo>
                  <a:pt x="432919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0">
            <a:off x="-2046188" y="-539820"/>
            <a:ext cx="4225725" cy="4114800"/>
          </a:xfrm>
          <a:custGeom>
            <a:avLst/>
            <a:gdLst/>
            <a:ahLst/>
            <a:cxnLst/>
            <a:rect r="r" b="b" t="t" l="l"/>
            <a:pathLst>
              <a:path h="4114800" w="4225725">
                <a:moveTo>
                  <a:pt x="4225726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225726" y="0"/>
                </a:lnTo>
                <a:lnTo>
                  <a:pt x="4225726" y="411480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63159" y="8888213"/>
            <a:ext cx="4792910" cy="1108360"/>
          </a:xfrm>
          <a:custGeom>
            <a:avLst/>
            <a:gdLst/>
            <a:ahLst/>
            <a:cxnLst/>
            <a:rect r="r" b="b" t="t" l="l"/>
            <a:pathLst>
              <a:path h="1108360" w="4792910">
                <a:moveTo>
                  <a:pt x="0" y="0"/>
                </a:moveTo>
                <a:lnTo>
                  <a:pt x="4792910" y="0"/>
                </a:lnTo>
                <a:lnTo>
                  <a:pt x="4792910" y="1108361"/>
                </a:lnTo>
                <a:lnTo>
                  <a:pt x="0" y="110836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4044209" y="1377279"/>
            <a:ext cx="3162267" cy="490151"/>
          </a:xfrm>
          <a:custGeom>
            <a:avLst/>
            <a:gdLst/>
            <a:ahLst/>
            <a:cxnLst/>
            <a:rect r="r" b="b" t="t" l="l"/>
            <a:pathLst>
              <a:path h="490151" w="3162267">
                <a:moveTo>
                  <a:pt x="0" y="0"/>
                </a:moveTo>
                <a:lnTo>
                  <a:pt x="3162267" y="0"/>
                </a:lnTo>
                <a:lnTo>
                  <a:pt x="3162267" y="490152"/>
                </a:lnTo>
                <a:lnTo>
                  <a:pt x="0" y="49015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3040580" y="1282029"/>
            <a:ext cx="9762209" cy="8210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800" b="true">
                <a:solidFill>
                  <a:srgbClr val="0F489C"/>
                </a:solidFill>
                <a:latin typeface="Fraunces Bold"/>
                <a:ea typeface="Fraunces Bold"/>
                <a:cs typeface="Fraunces Bold"/>
                <a:sym typeface="Fraunces Bold"/>
              </a:rPr>
              <a:t>Creative = Targeting Now.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804253" y="3054400"/>
            <a:ext cx="11343172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Every headline, image, and caption is a data signal.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804253" y="4041668"/>
            <a:ext cx="11343172" cy="18992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Meta studie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s which creative resonates with which users, and delivers it accordingly. That means your creative is your audience.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737578" y="6305287"/>
            <a:ext cx="10679495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Y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our story decides who sees it.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3728053" y="7237763"/>
            <a:ext cx="10679495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Y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our hook decides who stays.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695008" y="8888213"/>
            <a:ext cx="4329194" cy="2570459"/>
          </a:xfrm>
          <a:custGeom>
            <a:avLst/>
            <a:gdLst/>
            <a:ahLst/>
            <a:cxnLst/>
            <a:rect r="r" b="b" t="t" l="l"/>
            <a:pathLst>
              <a:path h="2570459" w="4329194">
                <a:moveTo>
                  <a:pt x="4329194" y="0"/>
                </a:moveTo>
                <a:lnTo>
                  <a:pt x="0" y="0"/>
                </a:lnTo>
                <a:lnTo>
                  <a:pt x="0" y="2570459"/>
                </a:lnTo>
                <a:lnTo>
                  <a:pt x="4329194" y="2570459"/>
                </a:lnTo>
                <a:lnTo>
                  <a:pt x="432919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0">
            <a:off x="-2046188" y="-539820"/>
            <a:ext cx="4225725" cy="4114800"/>
          </a:xfrm>
          <a:custGeom>
            <a:avLst/>
            <a:gdLst/>
            <a:ahLst/>
            <a:cxnLst/>
            <a:rect r="r" b="b" t="t" l="l"/>
            <a:pathLst>
              <a:path h="4114800" w="4225725">
                <a:moveTo>
                  <a:pt x="4225726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225726" y="0"/>
                </a:lnTo>
                <a:lnTo>
                  <a:pt x="4225726" y="411480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63159" y="8888213"/>
            <a:ext cx="4792910" cy="1108360"/>
          </a:xfrm>
          <a:custGeom>
            <a:avLst/>
            <a:gdLst/>
            <a:ahLst/>
            <a:cxnLst/>
            <a:rect r="r" b="b" t="t" l="l"/>
            <a:pathLst>
              <a:path h="1108360" w="4792910">
                <a:moveTo>
                  <a:pt x="0" y="0"/>
                </a:moveTo>
                <a:lnTo>
                  <a:pt x="4792910" y="0"/>
                </a:lnTo>
                <a:lnTo>
                  <a:pt x="4792910" y="1108361"/>
                </a:lnTo>
                <a:lnTo>
                  <a:pt x="0" y="110836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4044209" y="1377279"/>
            <a:ext cx="3162267" cy="490151"/>
          </a:xfrm>
          <a:custGeom>
            <a:avLst/>
            <a:gdLst/>
            <a:ahLst/>
            <a:cxnLst/>
            <a:rect r="r" b="b" t="t" l="l"/>
            <a:pathLst>
              <a:path h="490151" w="3162267">
                <a:moveTo>
                  <a:pt x="0" y="0"/>
                </a:moveTo>
                <a:lnTo>
                  <a:pt x="3162267" y="0"/>
                </a:lnTo>
                <a:lnTo>
                  <a:pt x="3162267" y="490152"/>
                </a:lnTo>
                <a:lnTo>
                  <a:pt x="0" y="49015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3040580" y="1282029"/>
            <a:ext cx="9762209" cy="8210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800" b="true">
                <a:solidFill>
                  <a:srgbClr val="0F489C"/>
                </a:solidFill>
                <a:latin typeface="Fraunces Bold"/>
                <a:ea typeface="Fraunces Bold"/>
                <a:cs typeface="Fraunces Bold"/>
                <a:sym typeface="Fraunces Bold"/>
              </a:rPr>
              <a:t>The New Campaign Setup: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804253" y="6755637"/>
            <a:ext cx="11343172" cy="12611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The simpler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 the structure, the better the system learns.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804253" y="2898351"/>
            <a:ext cx="11343172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1 Campaign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804253" y="3844014"/>
            <a:ext cx="11343172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1 Ad Set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3804253" y="4789677"/>
            <a:ext cx="11343172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10–20 Different Creatives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3804253" y="5656452"/>
            <a:ext cx="11343172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Broad Targeting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695008" y="8888213"/>
            <a:ext cx="4329194" cy="2570459"/>
          </a:xfrm>
          <a:custGeom>
            <a:avLst/>
            <a:gdLst/>
            <a:ahLst/>
            <a:cxnLst/>
            <a:rect r="r" b="b" t="t" l="l"/>
            <a:pathLst>
              <a:path h="2570459" w="4329194">
                <a:moveTo>
                  <a:pt x="4329194" y="0"/>
                </a:moveTo>
                <a:lnTo>
                  <a:pt x="0" y="0"/>
                </a:lnTo>
                <a:lnTo>
                  <a:pt x="0" y="2570459"/>
                </a:lnTo>
                <a:lnTo>
                  <a:pt x="4329194" y="2570459"/>
                </a:lnTo>
                <a:lnTo>
                  <a:pt x="432919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0">
            <a:off x="-2046188" y="-539820"/>
            <a:ext cx="4225725" cy="4114800"/>
          </a:xfrm>
          <a:custGeom>
            <a:avLst/>
            <a:gdLst/>
            <a:ahLst/>
            <a:cxnLst/>
            <a:rect r="r" b="b" t="t" l="l"/>
            <a:pathLst>
              <a:path h="4114800" w="4225725">
                <a:moveTo>
                  <a:pt x="4225726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225726" y="0"/>
                </a:lnTo>
                <a:lnTo>
                  <a:pt x="4225726" y="411480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63159" y="8888213"/>
            <a:ext cx="4792910" cy="1108360"/>
          </a:xfrm>
          <a:custGeom>
            <a:avLst/>
            <a:gdLst/>
            <a:ahLst/>
            <a:cxnLst/>
            <a:rect r="r" b="b" t="t" l="l"/>
            <a:pathLst>
              <a:path h="1108360" w="4792910">
                <a:moveTo>
                  <a:pt x="0" y="0"/>
                </a:moveTo>
                <a:lnTo>
                  <a:pt x="4792910" y="0"/>
                </a:lnTo>
                <a:lnTo>
                  <a:pt x="4792910" y="1108361"/>
                </a:lnTo>
                <a:lnTo>
                  <a:pt x="0" y="110836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4044209" y="1377279"/>
            <a:ext cx="3162267" cy="490151"/>
          </a:xfrm>
          <a:custGeom>
            <a:avLst/>
            <a:gdLst/>
            <a:ahLst/>
            <a:cxnLst/>
            <a:rect r="r" b="b" t="t" l="l"/>
            <a:pathLst>
              <a:path h="490151" w="3162267">
                <a:moveTo>
                  <a:pt x="0" y="0"/>
                </a:moveTo>
                <a:lnTo>
                  <a:pt x="3162267" y="0"/>
                </a:lnTo>
                <a:lnTo>
                  <a:pt x="3162267" y="490152"/>
                </a:lnTo>
                <a:lnTo>
                  <a:pt x="0" y="49015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3040580" y="1164203"/>
            <a:ext cx="9762209" cy="8210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800" b="true">
                <a:solidFill>
                  <a:srgbClr val="0F489C"/>
                </a:solidFill>
                <a:latin typeface="Fraunces Bold"/>
                <a:ea typeface="Fraunces Bold"/>
                <a:cs typeface="Fraunces Bold"/>
                <a:sym typeface="Fraunces Bold"/>
              </a:rPr>
              <a:t>What’s Behind Andromeda?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804253" y="3213730"/>
            <a:ext cx="11343172" cy="12611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It’s Meta’s new AI brain, powered by NVIDIA and Meta’s own superchips.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804253" y="4653436"/>
            <a:ext cx="11343172" cy="12611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It can s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can millions of ads per second to predict the best match for every user.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737578" y="6152187"/>
            <a:ext cx="10679495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Man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ual targeting? Gone.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3728053" y="6967992"/>
            <a:ext cx="10679495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H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uman optimization? Outpaced.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3804253" y="7783798"/>
            <a:ext cx="10679495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AI 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matchmaking? That’s the new game.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695008" y="8888213"/>
            <a:ext cx="4329194" cy="2570459"/>
          </a:xfrm>
          <a:custGeom>
            <a:avLst/>
            <a:gdLst/>
            <a:ahLst/>
            <a:cxnLst/>
            <a:rect r="r" b="b" t="t" l="l"/>
            <a:pathLst>
              <a:path h="2570459" w="4329194">
                <a:moveTo>
                  <a:pt x="4329194" y="0"/>
                </a:moveTo>
                <a:lnTo>
                  <a:pt x="0" y="0"/>
                </a:lnTo>
                <a:lnTo>
                  <a:pt x="0" y="2570459"/>
                </a:lnTo>
                <a:lnTo>
                  <a:pt x="4329194" y="2570459"/>
                </a:lnTo>
                <a:lnTo>
                  <a:pt x="432919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0">
            <a:off x="-2046188" y="-539820"/>
            <a:ext cx="4225725" cy="4114800"/>
          </a:xfrm>
          <a:custGeom>
            <a:avLst/>
            <a:gdLst/>
            <a:ahLst/>
            <a:cxnLst/>
            <a:rect r="r" b="b" t="t" l="l"/>
            <a:pathLst>
              <a:path h="4114800" w="4225725">
                <a:moveTo>
                  <a:pt x="4225726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225726" y="0"/>
                </a:lnTo>
                <a:lnTo>
                  <a:pt x="4225726" y="411480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63159" y="8888213"/>
            <a:ext cx="4792910" cy="1108360"/>
          </a:xfrm>
          <a:custGeom>
            <a:avLst/>
            <a:gdLst/>
            <a:ahLst/>
            <a:cxnLst/>
            <a:rect r="r" b="b" t="t" l="l"/>
            <a:pathLst>
              <a:path h="1108360" w="4792910">
                <a:moveTo>
                  <a:pt x="0" y="0"/>
                </a:moveTo>
                <a:lnTo>
                  <a:pt x="4792910" y="0"/>
                </a:lnTo>
                <a:lnTo>
                  <a:pt x="4792910" y="1108361"/>
                </a:lnTo>
                <a:lnTo>
                  <a:pt x="0" y="110836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4044209" y="1377279"/>
            <a:ext cx="3162267" cy="490151"/>
          </a:xfrm>
          <a:custGeom>
            <a:avLst/>
            <a:gdLst/>
            <a:ahLst/>
            <a:cxnLst/>
            <a:rect r="r" b="b" t="t" l="l"/>
            <a:pathLst>
              <a:path h="490151" w="3162267">
                <a:moveTo>
                  <a:pt x="0" y="0"/>
                </a:moveTo>
                <a:lnTo>
                  <a:pt x="3162267" y="0"/>
                </a:lnTo>
                <a:lnTo>
                  <a:pt x="3162267" y="490152"/>
                </a:lnTo>
                <a:lnTo>
                  <a:pt x="0" y="49015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3040580" y="1164203"/>
            <a:ext cx="9762209" cy="8210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800" b="true">
                <a:solidFill>
                  <a:srgbClr val="0F489C"/>
                </a:solidFill>
                <a:latin typeface="Fraunces Bold"/>
                <a:ea typeface="Fraunces Bold"/>
                <a:cs typeface="Fraunces Bold"/>
                <a:sym typeface="Fraunces Bold"/>
              </a:rPr>
              <a:t> What Should We Do?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804253" y="2952045"/>
            <a:ext cx="11343172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Focus on creative diversification.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804253" y="3759485"/>
            <a:ext cx="11343172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D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on’t make 10 similar ads.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775678" y="4591970"/>
            <a:ext cx="10679495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Make 10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 different ones: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4689156" y="5310155"/>
            <a:ext cx="10679495" cy="25374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Differe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nt stories</a:t>
            </a:r>
          </a:p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Different pain points</a:t>
            </a:r>
          </a:p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Different tones</a:t>
            </a:r>
          </a:p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Different personas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3499453" y="8084303"/>
            <a:ext cx="10679495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Give Met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a options. It’ll find who loves each one.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695008" y="8888213"/>
            <a:ext cx="4329194" cy="2570459"/>
          </a:xfrm>
          <a:custGeom>
            <a:avLst/>
            <a:gdLst/>
            <a:ahLst/>
            <a:cxnLst/>
            <a:rect r="r" b="b" t="t" l="l"/>
            <a:pathLst>
              <a:path h="2570459" w="4329194">
                <a:moveTo>
                  <a:pt x="4329194" y="0"/>
                </a:moveTo>
                <a:lnTo>
                  <a:pt x="0" y="0"/>
                </a:lnTo>
                <a:lnTo>
                  <a:pt x="0" y="2570459"/>
                </a:lnTo>
                <a:lnTo>
                  <a:pt x="4329194" y="2570459"/>
                </a:lnTo>
                <a:lnTo>
                  <a:pt x="432919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0">
            <a:off x="-2046188" y="-539820"/>
            <a:ext cx="4225725" cy="4114800"/>
          </a:xfrm>
          <a:custGeom>
            <a:avLst/>
            <a:gdLst/>
            <a:ahLst/>
            <a:cxnLst/>
            <a:rect r="r" b="b" t="t" l="l"/>
            <a:pathLst>
              <a:path h="4114800" w="4225725">
                <a:moveTo>
                  <a:pt x="4225726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225726" y="0"/>
                </a:lnTo>
                <a:lnTo>
                  <a:pt x="4225726" y="411480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63159" y="8888213"/>
            <a:ext cx="4792910" cy="1108360"/>
          </a:xfrm>
          <a:custGeom>
            <a:avLst/>
            <a:gdLst/>
            <a:ahLst/>
            <a:cxnLst/>
            <a:rect r="r" b="b" t="t" l="l"/>
            <a:pathLst>
              <a:path h="1108360" w="4792910">
                <a:moveTo>
                  <a:pt x="0" y="0"/>
                </a:moveTo>
                <a:lnTo>
                  <a:pt x="4792910" y="0"/>
                </a:lnTo>
                <a:lnTo>
                  <a:pt x="4792910" y="1108361"/>
                </a:lnTo>
                <a:lnTo>
                  <a:pt x="0" y="110836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4044209" y="1377279"/>
            <a:ext cx="3162267" cy="490151"/>
          </a:xfrm>
          <a:custGeom>
            <a:avLst/>
            <a:gdLst/>
            <a:ahLst/>
            <a:cxnLst/>
            <a:rect r="r" b="b" t="t" l="l"/>
            <a:pathLst>
              <a:path h="490151" w="3162267">
                <a:moveTo>
                  <a:pt x="0" y="0"/>
                </a:moveTo>
                <a:lnTo>
                  <a:pt x="3162267" y="0"/>
                </a:lnTo>
                <a:lnTo>
                  <a:pt x="3162267" y="490152"/>
                </a:lnTo>
                <a:lnTo>
                  <a:pt x="0" y="49015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3040580" y="1164203"/>
            <a:ext cx="9762209" cy="8210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800" b="true">
                <a:solidFill>
                  <a:srgbClr val="0F489C"/>
                </a:solidFill>
                <a:latin typeface="Fraunces Bold"/>
                <a:ea typeface="Fraunces Bold"/>
                <a:cs typeface="Fraunces Bold"/>
                <a:sym typeface="Fraunces Bold"/>
              </a:rPr>
              <a:t>The Trade-Off: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775678" y="2952045"/>
            <a:ext cx="11343172" cy="12611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We’ll lose some control, but we’ll gain speed and scale.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775678" y="4506245"/>
            <a:ext cx="10679495" cy="12611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Andromeda rewards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 advertisers who create fast, bold, and different.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775678" y="6072155"/>
            <a:ext cx="10679495" cy="18992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The winners aren’t the best media buyers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 anymore. They’re the ones who can out-create everyone else.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695008" y="8888213"/>
            <a:ext cx="4329194" cy="2570459"/>
          </a:xfrm>
          <a:custGeom>
            <a:avLst/>
            <a:gdLst/>
            <a:ahLst/>
            <a:cxnLst/>
            <a:rect r="r" b="b" t="t" l="l"/>
            <a:pathLst>
              <a:path h="2570459" w="4329194">
                <a:moveTo>
                  <a:pt x="4329194" y="0"/>
                </a:moveTo>
                <a:lnTo>
                  <a:pt x="0" y="0"/>
                </a:lnTo>
                <a:lnTo>
                  <a:pt x="0" y="2570459"/>
                </a:lnTo>
                <a:lnTo>
                  <a:pt x="4329194" y="2570459"/>
                </a:lnTo>
                <a:lnTo>
                  <a:pt x="432919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0">
            <a:off x="-2046188" y="-539820"/>
            <a:ext cx="4225725" cy="4114800"/>
          </a:xfrm>
          <a:custGeom>
            <a:avLst/>
            <a:gdLst/>
            <a:ahLst/>
            <a:cxnLst/>
            <a:rect r="r" b="b" t="t" l="l"/>
            <a:pathLst>
              <a:path h="4114800" w="4225725">
                <a:moveTo>
                  <a:pt x="4225726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225726" y="0"/>
                </a:lnTo>
                <a:lnTo>
                  <a:pt x="4225726" y="411480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263159" y="8888213"/>
            <a:ext cx="4792910" cy="1108360"/>
          </a:xfrm>
          <a:custGeom>
            <a:avLst/>
            <a:gdLst/>
            <a:ahLst/>
            <a:cxnLst/>
            <a:rect r="r" b="b" t="t" l="l"/>
            <a:pathLst>
              <a:path h="1108360" w="4792910">
                <a:moveTo>
                  <a:pt x="0" y="0"/>
                </a:moveTo>
                <a:lnTo>
                  <a:pt x="4792910" y="0"/>
                </a:lnTo>
                <a:lnTo>
                  <a:pt x="4792910" y="1108361"/>
                </a:lnTo>
                <a:lnTo>
                  <a:pt x="0" y="110836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4044209" y="1377279"/>
            <a:ext cx="3162267" cy="490151"/>
          </a:xfrm>
          <a:custGeom>
            <a:avLst/>
            <a:gdLst/>
            <a:ahLst/>
            <a:cxnLst/>
            <a:rect r="r" b="b" t="t" l="l"/>
            <a:pathLst>
              <a:path h="490151" w="3162267">
                <a:moveTo>
                  <a:pt x="0" y="0"/>
                </a:moveTo>
                <a:lnTo>
                  <a:pt x="3162267" y="0"/>
                </a:lnTo>
                <a:lnTo>
                  <a:pt x="3162267" y="490152"/>
                </a:lnTo>
                <a:lnTo>
                  <a:pt x="0" y="49015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3040580" y="1164203"/>
            <a:ext cx="9762209" cy="8210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800" b="true">
                <a:solidFill>
                  <a:srgbClr val="0F489C"/>
                </a:solidFill>
                <a:latin typeface="Fraunces Bold"/>
                <a:ea typeface="Fraunces Bold"/>
                <a:cs typeface="Fraunces Bold"/>
                <a:sym typeface="Fraunces Bold"/>
              </a:rPr>
              <a:t>The New Meta Playbook: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775678" y="2952045"/>
            <a:ext cx="11343172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Simplify campaigns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775678" y="3668045"/>
            <a:ext cx="10679495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Go b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road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775678" y="4435932"/>
            <a:ext cx="11343172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Test 10–15 unique creatives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3775678" y="5151933"/>
            <a:ext cx="10679495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Ref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resh weekly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3775678" y="5917743"/>
            <a:ext cx="11343172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Track ROAS &amp; CAC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3775678" y="6633743"/>
            <a:ext cx="10679495" cy="6229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77240" indent="-388620" lvl="1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T</a:t>
            </a:r>
            <a:r>
              <a:rPr lang="en-US" sz="3600">
                <a:solidFill>
                  <a:srgbClr val="0F489C"/>
                </a:solidFill>
                <a:latin typeface="HK Grotesk"/>
                <a:ea typeface="HK Grotesk"/>
                <a:cs typeface="HK Grotesk"/>
                <a:sym typeface="HK Grotesk"/>
              </a:rPr>
              <a:t>rust the AI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DAG_MuKvr3Y</dc:identifier>
  <dcterms:modified xsi:type="dcterms:W3CDTF">2011-08-01T06:04:30Z</dcterms:modified>
  <cp:revision>1</cp:revision>
  <dc:title>Navy Orange Simple Geometric Memphis Presentation</dc:title>
</cp:coreProperties>
</file>