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78" r:id="rId6"/>
    <p:sldId id="260" r:id="rId7"/>
    <p:sldId id="264" r:id="rId8"/>
    <p:sldId id="265" r:id="rId9"/>
    <p:sldId id="267" r:id="rId10"/>
    <p:sldId id="269" r:id="rId11"/>
    <p:sldId id="270" r:id="rId12"/>
    <p:sldId id="279" r:id="rId13"/>
    <p:sldId id="272" r:id="rId14"/>
    <p:sldId id="275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352" autoAdjust="0"/>
  </p:normalViewPr>
  <p:slideViewPr>
    <p:cSldViewPr snapToGrid="0" snapToObjects="1">
      <p:cViewPr varScale="1">
        <p:scale>
          <a:sx n="85" d="100"/>
          <a:sy n="85" d="100"/>
        </p:scale>
        <p:origin x="155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8A6A-2BE7-4D37-B648-A36E4415C301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DE22C4-0F0D-4F3F-86C2-8509AAC35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940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DE22C4-0F0D-4F3F-86C2-8509AAC3527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408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DE22C4-0F0D-4F3F-86C2-8509AAC3527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4078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DE22C4-0F0D-4F3F-86C2-8509AAC3527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3465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DE22C4-0F0D-4F3F-86C2-8509AAC3527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3887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DE22C4-0F0D-4F3F-86C2-8509AAC3527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3023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DE22C4-0F0D-4F3F-86C2-8509AAC3527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9329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DE22C4-0F0D-4F3F-86C2-8509AAC3527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248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00806"/>
            <a:ext cx="8229600" cy="3584843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Basics of Google Shopping Ads for eCommerce Brands</a:t>
            </a:r>
            <a:endParaRPr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b="1" dirty="0"/>
              <a:t>Performance Max – Feed Only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dirty="0"/>
              <a:t>Uses only product feed</a:t>
            </a:r>
          </a:p>
          <a:p>
            <a:r>
              <a:rPr dirty="0"/>
              <a:t>No images, videos or ad copy required</a:t>
            </a:r>
          </a:p>
          <a:p>
            <a:r>
              <a:rPr dirty="0"/>
              <a:t>Focused primarily on Shopping placements</a:t>
            </a:r>
            <a:endParaRPr lang="en-US" dirty="0"/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+mj-lt"/>
              </a:rPr>
              <a:t>Google automatically creates ads using:</a:t>
            </a: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+mj-lt"/>
              </a:rPr>
              <a:t>Product image</a:t>
            </a: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+mj-lt"/>
              </a:rPr>
              <a:t>Product title</a:t>
            </a: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+mj-lt"/>
              </a:rPr>
              <a:t>Price</a:t>
            </a: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+mj-lt"/>
              </a:rPr>
              <a:t>Store name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+mj-lt"/>
              </a:rPr>
              <a:t>Google’s AI decides:</a:t>
            </a: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+mj-lt"/>
              </a:rPr>
              <a:t>Where to show the ad</a:t>
            </a: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+mj-lt"/>
              </a:rPr>
              <a:t>Who to show it to</a:t>
            </a: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+mj-lt"/>
              </a:rPr>
              <a:t>How much to bid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b="1" dirty="0"/>
              <a:t>Demand Gen Shopping Campaign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Visual, discovery-based shopping ads</a:t>
            </a:r>
            <a:endParaRPr lang="en-US" dirty="0"/>
          </a:p>
          <a:p>
            <a:r>
              <a:rPr lang="en-US" dirty="0"/>
              <a:t>It does not behave like Shopping campaigns and does not appear in Search or the Shopping tab</a:t>
            </a:r>
            <a:endParaRPr dirty="0"/>
          </a:p>
          <a:p>
            <a:r>
              <a:rPr dirty="0"/>
              <a:t>Shown on YouTube </a:t>
            </a:r>
            <a:r>
              <a:rPr lang="en-US" dirty="0"/>
              <a:t>and</a:t>
            </a:r>
            <a:r>
              <a:rPr dirty="0"/>
              <a:t> Discover feeds</a:t>
            </a:r>
          </a:p>
          <a:p>
            <a:r>
              <a:rPr dirty="0"/>
              <a:t>Builds demand before active search</a:t>
            </a:r>
            <a:endParaRPr lang="en-US" dirty="0"/>
          </a:p>
          <a:p>
            <a:pPr lvl="1"/>
            <a:r>
              <a:rPr lang="en-US" dirty="0"/>
              <a:t>Create demand for products</a:t>
            </a:r>
          </a:p>
          <a:p>
            <a:pPr lvl="1"/>
            <a:r>
              <a:rPr lang="en-US" dirty="0"/>
              <a:t>Drive discovery, interest, and engagement.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56C06-C162-48A2-D3CC-081F2C63DE23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/>
              <a:t>Shopping Campaign Types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203210FF-2C58-F177-848C-D9E026006D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4995939"/>
              </p:ext>
            </p:extLst>
          </p:nvPr>
        </p:nvGraphicFramePr>
        <p:xfrm>
          <a:off x="168087" y="1548080"/>
          <a:ext cx="8807825" cy="438210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761565">
                  <a:extLst>
                    <a:ext uri="{9D8B030D-6E8A-4147-A177-3AD203B41FA5}">
                      <a16:colId xmlns:a16="http://schemas.microsoft.com/office/drawing/2014/main" val="559456089"/>
                    </a:ext>
                  </a:extLst>
                </a:gridCol>
                <a:gridCol w="1761565">
                  <a:extLst>
                    <a:ext uri="{9D8B030D-6E8A-4147-A177-3AD203B41FA5}">
                      <a16:colId xmlns:a16="http://schemas.microsoft.com/office/drawing/2014/main" val="1564299683"/>
                    </a:ext>
                  </a:extLst>
                </a:gridCol>
                <a:gridCol w="1761565">
                  <a:extLst>
                    <a:ext uri="{9D8B030D-6E8A-4147-A177-3AD203B41FA5}">
                      <a16:colId xmlns:a16="http://schemas.microsoft.com/office/drawing/2014/main" val="2003812676"/>
                    </a:ext>
                  </a:extLst>
                </a:gridCol>
                <a:gridCol w="1761565">
                  <a:extLst>
                    <a:ext uri="{9D8B030D-6E8A-4147-A177-3AD203B41FA5}">
                      <a16:colId xmlns:a16="http://schemas.microsoft.com/office/drawing/2014/main" val="1197218230"/>
                    </a:ext>
                  </a:extLst>
                </a:gridCol>
                <a:gridCol w="1761565">
                  <a:extLst>
                    <a:ext uri="{9D8B030D-6E8A-4147-A177-3AD203B41FA5}">
                      <a16:colId xmlns:a16="http://schemas.microsoft.com/office/drawing/2014/main" val="1835163866"/>
                    </a:ext>
                  </a:extLst>
                </a:gridCol>
              </a:tblGrid>
              <a:tr h="4704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dirty="0"/>
                        <a:t>Campaign Type</a:t>
                      </a:r>
                    </a:p>
                  </a:txBody>
                  <a:tcPr marL="58779" marR="58779" marT="29389" marB="2938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/>
                        <a:t>Goal</a:t>
                      </a:r>
                    </a:p>
                  </a:txBody>
                  <a:tcPr marL="58779" marR="58779" marT="29389" marB="2938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dirty="0"/>
                        <a:t>Placements</a:t>
                      </a:r>
                    </a:p>
                  </a:txBody>
                  <a:tcPr marL="58779" marR="58779" marT="29389" marB="2938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dirty="0"/>
                        <a:t>Control</a:t>
                      </a:r>
                    </a:p>
                  </a:txBody>
                  <a:tcPr marL="58779" marR="58779" marT="29389" marB="2938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/>
                        <a:t>Best For</a:t>
                      </a:r>
                    </a:p>
                  </a:txBody>
                  <a:tcPr marL="58779" marR="58779" marT="29389" marB="29389" anchor="ctr"/>
                </a:tc>
                <a:extLst>
                  <a:ext uri="{0D108BD9-81ED-4DB2-BD59-A6C34878D82A}">
                    <a16:rowId xmlns:a16="http://schemas.microsoft.com/office/drawing/2014/main" val="613867158"/>
                  </a:ext>
                </a:extLst>
              </a:tr>
              <a:tr h="10753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0" dirty="0"/>
                        <a:t>Standard Shopping</a:t>
                      </a:r>
                    </a:p>
                  </a:txBody>
                  <a:tcPr marL="58779" marR="58779" marT="29389" marB="2938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Direct sales</a:t>
                      </a:r>
                    </a:p>
                  </a:txBody>
                  <a:tcPr marL="58779" marR="58779" marT="29389" marB="2938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Search + Shopping Tab</a:t>
                      </a:r>
                    </a:p>
                  </a:txBody>
                  <a:tcPr marL="58779" marR="58779" marT="29389" marB="2938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Manual</a:t>
                      </a:r>
                    </a:p>
                  </a:txBody>
                  <a:tcPr marL="58779" marR="58779" marT="29389" marB="2938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Businesses starting with Shopping Ads</a:t>
                      </a:r>
                    </a:p>
                  </a:txBody>
                  <a:tcPr marL="58779" marR="58779" marT="29389" marB="29389" anchor="ctr"/>
                </a:tc>
                <a:extLst>
                  <a:ext uri="{0D108BD9-81ED-4DB2-BD59-A6C34878D82A}">
                    <a16:rowId xmlns:a16="http://schemas.microsoft.com/office/drawing/2014/main" val="322861893"/>
                  </a:ext>
                </a:extLst>
              </a:tr>
              <a:tr h="10753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0" dirty="0" err="1"/>
                        <a:t>PMax</a:t>
                      </a:r>
                      <a:r>
                        <a:rPr lang="en-US" sz="1800" b="0" dirty="0"/>
                        <a:t> Shopping </a:t>
                      </a:r>
                    </a:p>
                  </a:txBody>
                  <a:tcPr marL="58779" marR="58779" marT="29389" marB="2938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Direct sales</a:t>
                      </a:r>
                    </a:p>
                  </a:txBody>
                  <a:tcPr marL="58779" marR="58779" marT="29389" marB="2938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Search, Shopping, YouTube, Gmail, Discover, Display</a:t>
                      </a:r>
                    </a:p>
                  </a:txBody>
                  <a:tcPr marL="58779" marR="58779" marT="29389" marB="2938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Automated</a:t>
                      </a:r>
                    </a:p>
                  </a:txBody>
                  <a:tcPr marL="58779" marR="58779" marT="29389" marB="2938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Scaling eCommerce businesses</a:t>
                      </a:r>
                    </a:p>
                  </a:txBody>
                  <a:tcPr marL="58779" marR="58779" marT="29389" marB="29389" anchor="ctr"/>
                </a:tc>
                <a:extLst>
                  <a:ext uri="{0D108BD9-81ED-4DB2-BD59-A6C34878D82A}">
                    <a16:rowId xmlns:a16="http://schemas.microsoft.com/office/drawing/2014/main" val="163298965"/>
                  </a:ext>
                </a:extLst>
              </a:tr>
              <a:tr h="16802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0" dirty="0"/>
                        <a:t>Demand Gen (with feed)</a:t>
                      </a:r>
                    </a:p>
                  </a:txBody>
                  <a:tcPr marL="58779" marR="58779" marT="29389" marB="2938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Awareness &amp; consideration</a:t>
                      </a:r>
                    </a:p>
                  </a:txBody>
                  <a:tcPr marL="58779" marR="58779" marT="29389" marB="2938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YouTube, Gmail, Discover, Display</a:t>
                      </a:r>
                    </a:p>
                  </a:txBody>
                  <a:tcPr marL="58779" marR="58779" marT="29389" marB="2938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Automated</a:t>
                      </a:r>
                    </a:p>
                  </a:txBody>
                  <a:tcPr marL="58779" marR="58779" marT="29389" marB="29389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Businesses wanting to show products dynamically to generate interest</a:t>
                      </a:r>
                    </a:p>
                  </a:txBody>
                  <a:tcPr marL="58779" marR="58779" marT="29389" marB="29389" anchor="ctr"/>
                </a:tc>
                <a:extLst>
                  <a:ext uri="{0D108BD9-81ED-4DB2-BD59-A6C34878D82A}">
                    <a16:rowId xmlns:a16="http://schemas.microsoft.com/office/drawing/2014/main" val="19588249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80852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b="1" dirty="0"/>
              <a:t>Promotions </a:t>
            </a:r>
            <a:r>
              <a:rPr lang="en-US" b="1" dirty="0"/>
              <a:t>on Shopping Ads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dirty="0"/>
              <a:t>Managed inside Merchant Center</a:t>
            </a:r>
            <a:endParaRPr lang="en-US" dirty="0"/>
          </a:p>
          <a:p>
            <a:r>
              <a:rPr lang="en-US" dirty="0"/>
              <a:t>Shopping promotions are created and managed in Google Merchant Center, and then automatically applied to eligible Shopping Ads.</a:t>
            </a:r>
            <a:endParaRPr dirty="0"/>
          </a:p>
          <a:p>
            <a:r>
              <a:rPr dirty="0"/>
              <a:t>Approved by Google before going live</a:t>
            </a:r>
            <a:endParaRPr lang="en-US" dirty="0"/>
          </a:p>
          <a:p>
            <a:r>
              <a:rPr lang="en-US" dirty="0"/>
              <a:t>Shopping Promotions appear on:</a:t>
            </a:r>
          </a:p>
          <a:p>
            <a:pPr lvl="1"/>
            <a:r>
              <a:rPr lang="en-US" dirty="0"/>
              <a:t>Google Search (Shopping results)</a:t>
            </a:r>
          </a:p>
          <a:p>
            <a:pPr lvl="1"/>
            <a:r>
              <a:rPr lang="en-US" dirty="0"/>
              <a:t>Shopping Tab</a:t>
            </a:r>
          </a:p>
          <a:p>
            <a:pPr marL="57150" indent="0">
              <a:buNone/>
            </a:pPr>
            <a:r>
              <a:rPr lang="en-US" dirty="0"/>
              <a:t>❌ Do not appear in Demand Gen campaigns.</a:t>
            </a:r>
          </a:p>
          <a:p>
            <a:pPr marL="457200" lvl="1" indent="0">
              <a:buNone/>
            </a:pPr>
            <a:endParaRPr lang="en-US" dirty="0"/>
          </a:p>
          <a:p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b="1" dirty="0"/>
              <a:t>Key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Merchant Center is the backbone of Shopping ads</a:t>
            </a:r>
            <a:endParaRPr lang="en-US" dirty="0"/>
          </a:p>
          <a:p>
            <a:r>
              <a:rPr lang="en-US" dirty="0"/>
              <a:t>Feed quality drives visibility and performance</a:t>
            </a:r>
            <a:endParaRPr dirty="0"/>
          </a:p>
          <a:p>
            <a:r>
              <a:rPr dirty="0"/>
              <a:t>Different campaigns serve different business goals</a:t>
            </a:r>
          </a:p>
          <a:p>
            <a:r>
              <a:rPr lang="en-US" dirty="0"/>
              <a:t>Promotions enhance competitiveness and results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What Shopping Ads are &amp; why they matter</a:t>
            </a:r>
          </a:p>
          <a:p>
            <a:pPr marL="0" indent="0">
              <a:buNone/>
            </a:pPr>
            <a:r>
              <a:rPr dirty="0"/>
              <a:t>• Merchant Center &amp; Product Feed </a:t>
            </a:r>
            <a:r>
              <a:rPr lang="en-US" dirty="0"/>
              <a:t>        </a:t>
            </a:r>
            <a:r>
              <a:rPr dirty="0"/>
              <a:t>fundamentals</a:t>
            </a:r>
          </a:p>
          <a:p>
            <a:pPr marL="0" indent="0">
              <a:buNone/>
            </a:pPr>
            <a:r>
              <a:rPr dirty="0"/>
              <a:t>• Shopping campaign types</a:t>
            </a:r>
          </a:p>
          <a:p>
            <a:pPr marL="0" indent="0">
              <a:buNone/>
            </a:pPr>
            <a:r>
              <a:rPr dirty="0"/>
              <a:t>• Promotions in Merchant Center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b="1" dirty="0"/>
              <a:t>Wh</a:t>
            </a:r>
            <a:r>
              <a:rPr lang="en-US" b="1" dirty="0"/>
              <a:t>at are </a:t>
            </a:r>
            <a:r>
              <a:rPr b="1" dirty="0"/>
              <a:t>Google Shopping Ads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Shopping Ads are visual product ads that appear on Google Search, the Shopping tab, YouTube, and Display Network when people search for products online.</a:t>
            </a:r>
          </a:p>
          <a:p>
            <a:r>
              <a:rPr lang="en-US" dirty="0"/>
              <a:t>Used for eCommerce businesses to promote their products.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What do Shopping Ads look like?</a:t>
            </a:r>
          </a:p>
          <a:p>
            <a:pPr marL="0" indent="0">
              <a:buNone/>
            </a:pPr>
            <a:r>
              <a:rPr lang="en-US" dirty="0"/>
              <a:t>A Shopping Ad usually shows:</a:t>
            </a:r>
          </a:p>
          <a:p>
            <a:pPr marL="0" indent="0">
              <a:buNone/>
            </a:pPr>
            <a:r>
              <a:rPr lang="en-US" dirty="0"/>
              <a:t>🖼️ Product image</a:t>
            </a:r>
          </a:p>
          <a:p>
            <a:pPr marL="0" indent="0">
              <a:buNone/>
            </a:pPr>
            <a:r>
              <a:rPr lang="en-US" dirty="0"/>
              <a:t>🏷️ Product title</a:t>
            </a:r>
          </a:p>
          <a:p>
            <a:pPr marL="0" indent="0">
              <a:buNone/>
            </a:pPr>
            <a:r>
              <a:rPr lang="en-US" dirty="0"/>
              <a:t>💰 Price</a:t>
            </a:r>
          </a:p>
          <a:p>
            <a:pPr marL="0" indent="0">
              <a:buNone/>
            </a:pPr>
            <a:r>
              <a:rPr lang="en-US" dirty="0"/>
              <a:t>🏪 Store/brand name</a:t>
            </a:r>
          </a:p>
          <a:p>
            <a:pPr marL="0" indent="0">
              <a:buNone/>
            </a:pPr>
            <a:r>
              <a:rPr lang="en-US" dirty="0"/>
              <a:t>⭐ Ratings or offers</a:t>
            </a:r>
          </a:p>
          <a:p>
            <a:pPr marL="0" indent="0">
              <a:buNone/>
            </a:pPr>
            <a:r>
              <a:rPr lang="en-US" dirty="0"/>
              <a:t>Because users can see the product and price upfront, these ads attract high-intent buyers.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dirty="0"/>
              <a:t>Shopping Ads on Google Search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2950" y="5509260"/>
            <a:ext cx="786384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dirty="0"/>
              <a:t>Shopping ads appear at the top of Google Search results.</a:t>
            </a:r>
          </a:p>
          <a:p>
            <a:r>
              <a:rPr dirty="0"/>
              <a:t>They help users compare products instantly by image, price and brand.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C91BC0A-7732-F406-B6F2-2047DAE448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48269"/>
            <a:ext cx="9144000" cy="407811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492FFD3-6095-0466-C485-D2E07049CC82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/>
              <a:t>Why Google Shopping Ads Matter for eCommerce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BB9E71-2FBC-83A5-6E1B-11B5FF2F0C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Users see product and price before clicking</a:t>
            </a:r>
          </a:p>
          <a:p>
            <a:r>
              <a:rPr lang="en-US" dirty="0"/>
              <a:t>Traffic is more qualified compared to text ads</a:t>
            </a:r>
          </a:p>
          <a:p>
            <a:r>
              <a:rPr lang="en-US" dirty="0"/>
              <a:t>Better visibility for products</a:t>
            </a:r>
          </a:p>
          <a:p>
            <a:r>
              <a:rPr lang="en-US" dirty="0"/>
              <a:t>Strong driver of online sales</a:t>
            </a:r>
          </a:p>
          <a:p>
            <a:r>
              <a:rPr lang="en-US" dirty="0"/>
              <a:t>Better conversion rates</a:t>
            </a:r>
          </a:p>
          <a:p>
            <a:r>
              <a:rPr lang="en-US" dirty="0"/>
              <a:t>Automatic targeting with product feed</a:t>
            </a:r>
          </a:p>
        </p:txBody>
      </p:sp>
    </p:spTree>
    <p:extLst>
      <p:ext uri="{BB962C8B-B14F-4D97-AF65-F5344CB8AC3E}">
        <p14:creationId xmlns:p14="http://schemas.microsoft.com/office/powerpoint/2010/main" val="2568021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b="1" dirty="0"/>
              <a:t>Merchant Center – The Foundation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Google Merchant Center (GMC) is a platform where eCommerce businesses upload and manage their product data so Google can show their products in Shopping Ads</a:t>
            </a:r>
          </a:p>
          <a:p>
            <a:r>
              <a:rPr dirty="0"/>
              <a:t>Holds all product information</a:t>
            </a:r>
            <a:r>
              <a:rPr lang="en-US" dirty="0"/>
              <a:t> in a product feed</a:t>
            </a:r>
          </a:p>
          <a:p>
            <a:r>
              <a:rPr lang="en-US" dirty="0"/>
              <a:t>Feed quality directly impacts visibility, CTR and performance.</a:t>
            </a:r>
            <a:endParaRPr dirty="0"/>
          </a:p>
          <a:p>
            <a:r>
              <a:rPr dirty="0"/>
              <a:t>Controls approvals, disapprovals &amp; policy compliance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b="1" dirty="0"/>
              <a:t>Shopping Campaign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dirty="0"/>
              <a:t>Standard Shopping – manual control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dirty="0"/>
              <a:t>Performance Max – automation &amp; scale</a:t>
            </a:r>
          </a:p>
          <a:p>
            <a:pPr>
              <a:lnSpc>
                <a:spcPct val="150000"/>
              </a:lnSpc>
            </a:pPr>
            <a:r>
              <a:rPr dirty="0"/>
              <a:t>Demand Gen – awareness &amp; discovery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b="1" dirty="0"/>
              <a:t>Standard Shopping Campaign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Ads mainly appear on Google Search</a:t>
            </a:r>
            <a:r>
              <a:rPr lang="en-US" dirty="0"/>
              <a:t> and Shopping Tab</a:t>
            </a:r>
            <a:endParaRPr dirty="0"/>
          </a:p>
          <a:p>
            <a:r>
              <a:rPr dirty="0"/>
              <a:t>Advertiser controls bids &amp; structure</a:t>
            </a:r>
          </a:p>
          <a:p>
            <a:r>
              <a:rPr dirty="0"/>
              <a:t>Best choice for learning and controlled growth</a:t>
            </a:r>
            <a:endParaRPr lang="en-US" dirty="0"/>
          </a:p>
          <a:p>
            <a:r>
              <a:rPr lang="en-US" dirty="0"/>
              <a:t>Triggered by user search intent.</a:t>
            </a:r>
          </a:p>
          <a:p>
            <a:r>
              <a:rPr lang="en-US" dirty="0"/>
              <a:t>Ideal for capturing high-intent shoppers.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dirty="0"/>
              <a:t>Performance Max Shopping Campaign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Performance Max Shopping is an automated campaign that uses your product feed and Google AI to drive maximum sales across Search, Shopping, YouTube, Gmail, and Discover.</a:t>
            </a:r>
          </a:p>
          <a:p>
            <a:r>
              <a:rPr dirty="0"/>
              <a:t>Uses machine learning to optimize results</a:t>
            </a:r>
          </a:p>
          <a:p>
            <a:r>
              <a:rPr dirty="0"/>
              <a:t>Requires less manual management</a:t>
            </a:r>
            <a:endParaRPr lang="en-US" dirty="0"/>
          </a:p>
          <a:p>
            <a:r>
              <a:rPr lang="en-US" dirty="0"/>
              <a:t>Google’s AI automatically:</a:t>
            </a:r>
          </a:p>
          <a:p>
            <a:pPr lvl="1"/>
            <a:r>
              <a:rPr lang="en-US" dirty="0"/>
              <a:t>Chooses where ads appear</a:t>
            </a:r>
          </a:p>
          <a:p>
            <a:pPr lvl="1"/>
            <a:r>
              <a:rPr lang="en-US" dirty="0"/>
              <a:t>Selects which products to show</a:t>
            </a:r>
          </a:p>
          <a:p>
            <a:pPr lvl="1"/>
            <a:r>
              <a:rPr lang="en-US" dirty="0"/>
              <a:t>Decides bids, audiences, and creatives.</a:t>
            </a:r>
          </a:p>
          <a:p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633</Words>
  <Application>Microsoft Office PowerPoint</Application>
  <PresentationFormat>On-screen Show (4:3)</PresentationFormat>
  <Paragraphs>112</Paragraphs>
  <Slides>14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Basics of Google Shopping Ads for eCommerce Brands</vt:lpstr>
      <vt:lpstr>Agenda</vt:lpstr>
      <vt:lpstr>What are Google Shopping Ads</vt:lpstr>
      <vt:lpstr>Shopping Ads on Google Search</vt:lpstr>
      <vt:lpstr>Why Google Shopping Ads Matter for eCommerce</vt:lpstr>
      <vt:lpstr>Merchant Center – The Foundation</vt:lpstr>
      <vt:lpstr>Shopping Campaign Types</vt:lpstr>
      <vt:lpstr>Standard Shopping Campaign</vt:lpstr>
      <vt:lpstr>Performance Max Shopping Campaign</vt:lpstr>
      <vt:lpstr>Performance Max – Feed Only</vt:lpstr>
      <vt:lpstr>Demand Gen Shopping Campaign</vt:lpstr>
      <vt:lpstr>Shopping Campaign Types</vt:lpstr>
      <vt:lpstr>Promotions on Shopping Ads</vt:lpstr>
      <vt:lpstr>Key Takeaways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Lenovo</cp:lastModifiedBy>
  <cp:revision>5</cp:revision>
  <dcterms:created xsi:type="dcterms:W3CDTF">2013-01-27T09:14:16Z</dcterms:created>
  <dcterms:modified xsi:type="dcterms:W3CDTF">2026-01-15T08:08:29Z</dcterms:modified>
  <cp:category/>
</cp:coreProperties>
</file>