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Touvlo Bold" panose="020B0604020202020204" charset="0"/>
      <p:regular r:id="rId18"/>
    </p:embeddedFont>
    <p:embeddedFont>
      <p:font typeface="Proxima Nova Condensed Bold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ouvlo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362950" y="361950"/>
            <a:ext cx="1562100" cy="18288000"/>
            <a:chOff x="0" y="0"/>
            <a:chExt cx="41141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1417" cy="4816592"/>
            </a:xfrm>
            <a:custGeom>
              <a:avLst/>
              <a:gdLst/>
              <a:ahLst/>
              <a:cxnLst/>
              <a:rect l="l" t="t" r="r" b="b"/>
              <a:pathLst>
                <a:path w="411417" h="4816592">
                  <a:moveTo>
                    <a:pt x="0" y="0"/>
                  </a:moveTo>
                  <a:lnTo>
                    <a:pt x="411417" y="0"/>
                  </a:lnTo>
                  <a:lnTo>
                    <a:pt x="41141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2980B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71450"/>
              <a:ext cx="411417" cy="4645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1625352" y="0"/>
            <a:ext cx="6662648" cy="8724900"/>
            <a:chOff x="0" y="0"/>
            <a:chExt cx="767326" cy="1004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67326" cy="1004833"/>
            </a:xfrm>
            <a:custGeom>
              <a:avLst/>
              <a:gdLst/>
              <a:ahLst/>
              <a:cxnLst/>
              <a:rect l="l" t="t" r="r" b="b"/>
              <a:pathLst>
                <a:path w="767326" h="1004833">
                  <a:moveTo>
                    <a:pt x="0" y="0"/>
                  </a:moveTo>
                  <a:lnTo>
                    <a:pt x="767326" y="0"/>
                  </a:lnTo>
                  <a:lnTo>
                    <a:pt x="767326" y="1004833"/>
                  </a:lnTo>
                  <a:lnTo>
                    <a:pt x="0" y="1004833"/>
                  </a:lnTo>
                  <a:close/>
                </a:path>
              </a:pathLst>
            </a:custGeom>
            <a:blipFill>
              <a:blip r:embed="rId2"/>
              <a:stretch>
                <a:fillRect l="-17851" r="-17851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66750" y="1565274"/>
            <a:ext cx="10310186" cy="6249420"/>
            <a:chOff x="0" y="0"/>
            <a:chExt cx="13746915" cy="8332560"/>
          </a:xfrm>
        </p:grpSpPr>
        <p:sp>
          <p:nvSpPr>
            <p:cNvPr id="8" name="TextBox 8"/>
            <p:cNvSpPr txBox="1"/>
            <p:nvPr/>
          </p:nvSpPr>
          <p:spPr>
            <a:xfrm>
              <a:off x="0" y="209550"/>
              <a:ext cx="13746915" cy="72072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10499"/>
                </a:lnSpc>
              </a:pPr>
              <a:r>
                <a:rPr lang="en-US" sz="10499" b="1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Off-Page Outreach &amp; Relationship Building Techniques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677240"/>
              <a:ext cx="13732796" cy="655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4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331592" y="9083421"/>
            <a:ext cx="3974833" cy="720180"/>
            <a:chOff x="0" y="-47625"/>
            <a:chExt cx="5299778" cy="96024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419659"/>
              <a:ext cx="5299778" cy="4929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80"/>
                </a:lnSpc>
                <a:spcBef>
                  <a:spcPct val="0"/>
                </a:spcBef>
              </a:pPr>
              <a:r>
                <a:rPr lang="en-US" sz="2200" dirty="0" err="1" smtClean="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adhamster</a:t>
              </a:r>
              <a:r>
                <a:rPr lang="en-US" sz="2200" dirty="0" smtClean="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 </a:t>
              </a:r>
              <a:r>
                <a:rPr lang="en-US" sz="2200" dirty="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Team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5299778" cy="557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94"/>
                </a:lnSpc>
                <a:spcBef>
                  <a:spcPct val="0"/>
                </a:spcBef>
              </a:pPr>
              <a:r>
                <a:rPr lang="en-US" sz="2567" b="1" dirty="0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PRESENTED TO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620750" y="9124400"/>
            <a:ext cx="4000500" cy="672697"/>
            <a:chOff x="0" y="0"/>
            <a:chExt cx="5334000" cy="89693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412637"/>
              <a:ext cx="5334000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8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Shumail Ayub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5334000" cy="557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94"/>
                </a:lnSpc>
                <a:spcBef>
                  <a:spcPct val="0"/>
                </a:spcBef>
              </a:pPr>
              <a:r>
                <a:rPr lang="en-US" sz="2567" b="1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PRESENTED BY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66750" y="9120050"/>
            <a:ext cx="495645" cy="576750"/>
            <a:chOff x="0" y="0"/>
            <a:chExt cx="6985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2C3E5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03585"/>
            <a:ext cx="6986588" cy="10287000"/>
            <a:chOff x="0" y="0"/>
            <a:chExt cx="1573413" cy="2316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3413" cy="2316681"/>
            </a:xfrm>
            <a:custGeom>
              <a:avLst/>
              <a:gdLst/>
              <a:ahLst/>
              <a:cxnLst/>
              <a:rect l="l" t="t" r="r" b="b"/>
              <a:pathLst>
                <a:path w="1573413" h="2316681">
                  <a:moveTo>
                    <a:pt x="0" y="0"/>
                  </a:moveTo>
                  <a:lnTo>
                    <a:pt x="1573413" y="0"/>
                  </a:lnTo>
                  <a:lnTo>
                    <a:pt x="1573413" y="2316681"/>
                  </a:lnTo>
                  <a:lnTo>
                    <a:pt x="0" y="2316681"/>
                  </a:lnTo>
                  <a:close/>
                </a:path>
              </a:pathLst>
            </a:custGeom>
            <a:blipFill>
              <a:blip r:embed="rId2"/>
              <a:stretch>
                <a:fillRect l="-18470" t="-890" r="-10746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7931336" y="1830560"/>
            <a:ext cx="6324374" cy="6479240"/>
            <a:chOff x="0" y="0"/>
            <a:chExt cx="8432499" cy="8638987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8432499" cy="89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708"/>
                </a:lnSpc>
              </a:pPr>
              <a:r>
                <a:rPr lang="en-US" sz="4077" b="1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CONTENT LIMITATIONS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61545"/>
              <a:ext cx="7358864" cy="6877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08322" lvl="1" indent="-354161" algn="l">
                <a:lnSpc>
                  <a:spcPts val="4593"/>
                </a:lnSpc>
                <a:buFont typeface="Arial"/>
                <a:buChar char="•"/>
              </a:pPr>
              <a:r>
                <a:rPr lang="en-US" sz="328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Writer availbility</a:t>
              </a:r>
            </a:p>
            <a:p>
              <a:pPr marL="708322" lvl="1" indent="-354161" algn="l">
                <a:lnSpc>
                  <a:spcPts val="4593"/>
                </a:lnSpc>
                <a:buFont typeface="Arial"/>
                <a:buChar char="•"/>
              </a:pPr>
              <a:r>
                <a:rPr lang="en-US" sz="328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Length Limitations</a:t>
              </a:r>
            </a:p>
            <a:p>
              <a:pPr marL="708322" lvl="1" indent="-354161" algn="l">
                <a:lnSpc>
                  <a:spcPts val="4593"/>
                </a:lnSpc>
                <a:buFont typeface="Arial"/>
                <a:buChar char="•"/>
              </a:pPr>
              <a:r>
                <a:rPr lang="en-US" sz="328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Approval delays</a:t>
              </a:r>
            </a:p>
            <a:p>
              <a:pPr marL="708322" lvl="1" indent="-354161" algn="l">
                <a:lnSpc>
                  <a:spcPts val="4593"/>
                </a:lnSpc>
                <a:buFont typeface="Arial"/>
                <a:buChar char="•"/>
              </a:pPr>
              <a:r>
                <a:rPr lang="en-US" sz="328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Topics Approval</a:t>
              </a:r>
            </a:p>
            <a:p>
              <a:pPr marL="708322" lvl="1" indent="-354161" algn="l">
                <a:lnSpc>
                  <a:spcPts val="4593"/>
                </a:lnSpc>
                <a:buFont typeface="Arial"/>
                <a:buChar char="•"/>
              </a:pPr>
              <a:r>
                <a:rPr lang="en-US" sz="328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Trust issues</a:t>
              </a:r>
            </a:p>
            <a:p>
              <a:pPr marL="708322" lvl="1" indent="-354161" algn="l">
                <a:lnSpc>
                  <a:spcPts val="4593"/>
                </a:lnSpc>
                <a:buFont typeface="Arial"/>
                <a:buChar char="•"/>
              </a:pPr>
              <a:r>
                <a:rPr lang="en-US" sz="328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Generic Output</a:t>
              </a:r>
            </a:p>
            <a:p>
              <a:pPr marL="708322" lvl="1" indent="-354161" algn="l">
                <a:lnSpc>
                  <a:spcPts val="4593"/>
                </a:lnSpc>
                <a:buFont typeface="Arial"/>
                <a:buChar char="•"/>
              </a:pPr>
              <a:r>
                <a:rPr lang="en-US" sz="328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Accuracy Risk</a:t>
              </a:r>
            </a:p>
            <a:p>
              <a:pPr marL="708322" lvl="1" indent="-354161" algn="l">
                <a:lnSpc>
                  <a:spcPts val="4593"/>
                </a:lnSpc>
                <a:buFont typeface="Arial"/>
                <a:buChar char="•"/>
              </a:pPr>
              <a:r>
                <a:rPr lang="en-US" sz="328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Expert Collaboration</a:t>
              </a:r>
            </a:p>
            <a:p>
              <a:pPr algn="l">
                <a:lnSpc>
                  <a:spcPts val="4593"/>
                </a:lnSpc>
              </a:pPr>
              <a:endParaRPr lang="en-US" sz="3280">
                <a:solidFill>
                  <a:srgbClr val="ECF0F1"/>
                </a:solidFill>
                <a:latin typeface="Touvlo"/>
                <a:ea typeface="Touvlo"/>
                <a:cs typeface="Touvlo"/>
                <a:sym typeface="Touvlo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193853" y="203585"/>
            <a:ext cx="11094147" cy="1692600"/>
            <a:chOff x="0" y="0"/>
            <a:chExt cx="14792197" cy="2256800"/>
          </a:xfrm>
        </p:grpSpPr>
        <p:sp>
          <p:nvSpPr>
            <p:cNvPr id="8" name="TextBox 8"/>
            <p:cNvSpPr txBox="1"/>
            <p:nvPr/>
          </p:nvSpPr>
          <p:spPr>
            <a:xfrm>
              <a:off x="0" y="114300"/>
              <a:ext cx="14792197" cy="1120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100"/>
                </a:lnSpc>
              </a:pPr>
              <a:r>
                <a:rPr lang="en-US" sz="6100" b="1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Strategies to Earn Backlinks Early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601480"/>
              <a:ext cx="12216549" cy="655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47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6986588" cy="10287000"/>
            <a:chOff x="0" y="0"/>
            <a:chExt cx="1076433" cy="15849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76433" cy="1584933"/>
            </a:xfrm>
            <a:custGeom>
              <a:avLst/>
              <a:gdLst/>
              <a:ahLst/>
              <a:cxnLst/>
              <a:rect l="l" t="t" r="r" b="b"/>
              <a:pathLst>
                <a:path w="1076433" h="1584933">
                  <a:moveTo>
                    <a:pt x="0" y="0"/>
                  </a:moveTo>
                  <a:lnTo>
                    <a:pt x="1076433" y="0"/>
                  </a:lnTo>
                  <a:lnTo>
                    <a:pt x="1076433" y="1584933"/>
                  </a:lnTo>
                  <a:lnTo>
                    <a:pt x="0" y="1584933"/>
                  </a:lnTo>
                  <a:close/>
                </a:path>
              </a:pathLst>
            </a:custGeom>
            <a:blipFill>
              <a:blip r:embed="rId2"/>
              <a:stretch>
                <a:fillRect t="-401" b="-401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858125" y="848752"/>
            <a:ext cx="9763125" cy="112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99"/>
              </a:lnSpc>
              <a:spcBef>
                <a:spcPct val="0"/>
              </a:spcBef>
            </a:pPr>
            <a:r>
              <a:rPr lang="en-US" sz="8499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Things We Try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858125" y="2291122"/>
            <a:ext cx="9763125" cy="4500826"/>
            <a:chOff x="0" y="0"/>
            <a:chExt cx="13017500" cy="6001102"/>
          </a:xfrm>
        </p:grpSpPr>
        <p:sp>
          <p:nvSpPr>
            <p:cNvPr id="6" name="TextBox 6"/>
            <p:cNvSpPr txBox="1"/>
            <p:nvPr/>
          </p:nvSpPr>
          <p:spPr>
            <a:xfrm>
              <a:off x="0" y="-57150"/>
              <a:ext cx="13017500" cy="622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19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750152"/>
              <a:ext cx="13017500" cy="6540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99"/>
                </a:lnSpc>
                <a:spcBef>
                  <a:spcPct val="0"/>
                </a:spcBef>
              </a:pPr>
              <a:endParaRPr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5378378"/>
              <a:ext cx="13017500" cy="6227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1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496175" y="2233972"/>
            <a:ext cx="9763125" cy="3125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39605" lvl="1" indent="-319803" algn="l">
              <a:lnSpc>
                <a:spcPts val="4147"/>
              </a:lnSpc>
              <a:buFont typeface="Arial"/>
              <a:buChar char="•"/>
            </a:pPr>
            <a:r>
              <a:rPr lang="en-US" sz="2962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GUEST POSTING OUTREACH</a:t>
            </a:r>
          </a:p>
          <a:p>
            <a:pPr marL="639605" lvl="1" indent="-319803" algn="l">
              <a:lnSpc>
                <a:spcPts val="4147"/>
              </a:lnSpc>
              <a:buFont typeface="Arial"/>
              <a:buChar char="•"/>
            </a:pPr>
            <a:r>
              <a:rPr lang="en-US" sz="2962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REVIEW SITE SUBMISSION</a:t>
            </a:r>
          </a:p>
          <a:p>
            <a:pPr marL="639605" lvl="1" indent="-319803" algn="l">
              <a:lnSpc>
                <a:spcPts val="4147"/>
              </a:lnSpc>
              <a:buFont typeface="Arial"/>
              <a:buChar char="•"/>
            </a:pPr>
            <a:r>
              <a:rPr lang="en-US" sz="2962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FREE CITATIONS</a:t>
            </a:r>
          </a:p>
          <a:p>
            <a:pPr marL="639605" lvl="1" indent="-319803" algn="l">
              <a:lnSpc>
                <a:spcPts val="4147"/>
              </a:lnSpc>
              <a:buFont typeface="Arial"/>
              <a:buChar char="•"/>
            </a:pPr>
            <a:r>
              <a:rPr lang="en-US" sz="2962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REDDIT LINK TRADE</a:t>
            </a:r>
          </a:p>
          <a:p>
            <a:pPr marL="639605" lvl="1" indent="-319803" algn="l">
              <a:lnSpc>
                <a:spcPts val="4147"/>
              </a:lnSpc>
              <a:buFont typeface="Arial"/>
              <a:buChar char="•"/>
            </a:pPr>
            <a:r>
              <a:rPr lang="en-US" sz="2962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LINKEDIN OUTREACH</a:t>
            </a:r>
          </a:p>
          <a:p>
            <a:pPr marL="639605" lvl="1" indent="-319803" algn="l">
              <a:lnSpc>
                <a:spcPts val="4147"/>
              </a:lnSpc>
              <a:buFont typeface="Arial"/>
              <a:buChar char="•"/>
            </a:pPr>
            <a:r>
              <a:rPr lang="en-US" sz="2962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BROKEN LINK REPLACEMENT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03585"/>
            <a:ext cx="47625" cy="10287000"/>
            <a:chOff x="0" y="0"/>
            <a:chExt cx="10725" cy="2316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725" cy="2316681"/>
            </a:xfrm>
            <a:custGeom>
              <a:avLst/>
              <a:gdLst/>
              <a:ahLst/>
              <a:cxnLst/>
              <a:rect l="l" t="t" r="r" b="b"/>
              <a:pathLst>
                <a:path w="10725" h="2316681">
                  <a:moveTo>
                    <a:pt x="0" y="0"/>
                  </a:moveTo>
                  <a:lnTo>
                    <a:pt x="10725" y="0"/>
                  </a:lnTo>
                  <a:lnTo>
                    <a:pt x="10725" y="2316681"/>
                  </a:lnTo>
                  <a:lnTo>
                    <a:pt x="0" y="2316681"/>
                  </a:lnTo>
                  <a:close/>
                </a:path>
              </a:pathLst>
            </a:custGeom>
            <a:blipFill>
              <a:blip r:embed="rId2"/>
              <a:stretch>
                <a:fillRect l="-9994641" t="-890" r="-23049609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1646779" y="1922803"/>
            <a:ext cx="11919180" cy="6171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3559" lvl="1" indent="-376780" algn="l">
              <a:lnSpc>
                <a:spcPts val="4886"/>
              </a:lnSpc>
              <a:buFont typeface="Arial"/>
              <a:buChar char="•"/>
            </a:pPr>
            <a:r>
              <a:rPr lang="en-US" sz="3490">
                <a:solidFill>
                  <a:srgbClr val="ECF0F1"/>
                </a:solidFill>
                <a:latin typeface="Touvlo"/>
                <a:ea typeface="Touvlo"/>
                <a:cs typeface="Touvlo"/>
                <a:sym typeface="Touvlo"/>
              </a:rPr>
              <a:t>Open for Link Trade</a:t>
            </a:r>
          </a:p>
          <a:p>
            <a:pPr marL="753559" lvl="1" indent="-376780" algn="l">
              <a:lnSpc>
                <a:spcPts val="4886"/>
              </a:lnSpc>
              <a:buFont typeface="Arial"/>
              <a:buChar char="•"/>
            </a:pPr>
            <a:r>
              <a:rPr lang="en-US" sz="3490">
                <a:solidFill>
                  <a:srgbClr val="ECF0F1"/>
                </a:solidFill>
                <a:latin typeface="Touvlo"/>
                <a:ea typeface="Touvlo"/>
                <a:cs typeface="Touvlo"/>
                <a:sym typeface="Touvlo"/>
              </a:rPr>
              <a:t>Guest posting: Offer to write content for blogs in your niche.</a:t>
            </a:r>
          </a:p>
          <a:p>
            <a:pPr marL="753559" lvl="1" indent="-376780" algn="l">
              <a:lnSpc>
                <a:spcPts val="4886"/>
              </a:lnSpc>
              <a:buFont typeface="Arial"/>
              <a:buChar char="•"/>
            </a:pPr>
            <a:r>
              <a:rPr lang="en-US" sz="3490">
                <a:solidFill>
                  <a:srgbClr val="ECF0F1"/>
                </a:solidFill>
                <a:latin typeface="Touvlo"/>
                <a:ea typeface="Touvlo"/>
                <a:cs typeface="Touvlo"/>
                <a:sym typeface="Touvlo"/>
              </a:rPr>
              <a:t>Build relationships: Connect with bloggers, communities, and forums.</a:t>
            </a:r>
          </a:p>
          <a:p>
            <a:pPr marL="753559" lvl="1" indent="-376780" algn="l">
              <a:lnSpc>
                <a:spcPts val="4886"/>
              </a:lnSpc>
              <a:buFont typeface="Arial"/>
              <a:buChar char="•"/>
            </a:pPr>
            <a:r>
              <a:rPr lang="en-US" sz="3490">
                <a:solidFill>
                  <a:srgbClr val="ECF0F1"/>
                </a:solidFill>
                <a:latin typeface="Touvlo"/>
                <a:ea typeface="Touvlo"/>
                <a:cs typeface="Touvlo"/>
                <a:sym typeface="Touvlo"/>
              </a:rPr>
              <a:t>Use smaller niche sites: Easier to get backlinks, even with low DA.</a:t>
            </a:r>
          </a:p>
          <a:p>
            <a:pPr marL="753559" lvl="1" indent="-376780" algn="l">
              <a:lnSpc>
                <a:spcPts val="4886"/>
              </a:lnSpc>
              <a:buFont typeface="Arial"/>
              <a:buChar char="•"/>
            </a:pPr>
            <a:r>
              <a:rPr lang="en-US" sz="3490">
                <a:solidFill>
                  <a:srgbClr val="ECF0F1"/>
                </a:solidFill>
                <a:latin typeface="Touvlo"/>
                <a:ea typeface="Touvlo"/>
                <a:cs typeface="Touvlo"/>
                <a:sym typeface="Touvlo"/>
              </a:rPr>
              <a:t>Leverage social media &amp; communities: Share content where people notice and link naturally.</a:t>
            </a:r>
          </a:p>
          <a:p>
            <a:pPr algn="l">
              <a:lnSpc>
                <a:spcPts val="4886"/>
              </a:lnSpc>
            </a:pPr>
            <a:endParaRPr lang="en-US" sz="3490">
              <a:solidFill>
                <a:srgbClr val="ECF0F1"/>
              </a:solidFill>
              <a:latin typeface="Touvlo"/>
              <a:ea typeface="Touvlo"/>
              <a:cs typeface="Touvlo"/>
              <a:sym typeface="Touvlo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1646779" y="398602"/>
            <a:ext cx="11094147" cy="1692600"/>
            <a:chOff x="0" y="0"/>
            <a:chExt cx="14792197" cy="2256800"/>
          </a:xfrm>
        </p:grpSpPr>
        <p:sp>
          <p:nvSpPr>
            <p:cNvPr id="6" name="TextBox 6"/>
            <p:cNvSpPr txBox="1"/>
            <p:nvPr/>
          </p:nvSpPr>
          <p:spPr>
            <a:xfrm>
              <a:off x="0" y="114300"/>
              <a:ext cx="14792197" cy="11209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100"/>
                </a:lnSpc>
              </a:pPr>
              <a:r>
                <a:rPr lang="en-US" sz="6100" b="1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Strategies to Earn Backlinks Early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601480"/>
              <a:ext cx="12216549" cy="655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47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58125" y="5143500"/>
            <a:ext cx="9763125" cy="4476750"/>
            <a:chOff x="0" y="0"/>
            <a:chExt cx="2641380" cy="121116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41379" cy="1211169"/>
            </a:xfrm>
            <a:custGeom>
              <a:avLst/>
              <a:gdLst/>
              <a:ahLst/>
              <a:cxnLst/>
              <a:rect l="l" t="t" r="r" b="b"/>
              <a:pathLst>
                <a:path w="2641379" h="1211169">
                  <a:moveTo>
                    <a:pt x="11895" y="0"/>
                  </a:moveTo>
                  <a:lnTo>
                    <a:pt x="2629485" y="0"/>
                  </a:lnTo>
                  <a:cubicBezTo>
                    <a:pt x="2636054" y="0"/>
                    <a:pt x="2641379" y="5325"/>
                    <a:pt x="2641379" y="11895"/>
                  </a:cubicBezTo>
                  <a:lnTo>
                    <a:pt x="2641379" y="1199275"/>
                  </a:lnTo>
                  <a:cubicBezTo>
                    <a:pt x="2641379" y="1205844"/>
                    <a:pt x="2636054" y="1211169"/>
                    <a:pt x="2629485" y="1211169"/>
                  </a:cubicBezTo>
                  <a:lnTo>
                    <a:pt x="11895" y="1211169"/>
                  </a:lnTo>
                  <a:cubicBezTo>
                    <a:pt x="5325" y="1211169"/>
                    <a:pt x="0" y="1205844"/>
                    <a:pt x="0" y="1199275"/>
                  </a:cubicBezTo>
                  <a:lnTo>
                    <a:pt x="0" y="11895"/>
                  </a:lnTo>
                  <a:cubicBezTo>
                    <a:pt x="0" y="5325"/>
                    <a:pt x="5325" y="0"/>
                    <a:pt x="11895" y="0"/>
                  </a:cubicBezTo>
                  <a:close/>
                </a:path>
              </a:pathLst>
            </a:custGeom>
            <a:blipFill>
              <a:blip r:embed="rId2"/>
              <a:stretch>
                <a:fillRect l="-250" r="-250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4" name="Group 4"/>
          <p:cNvGrpSpPr/>
          <p:nvPr/>
        </p:nvGrpSpPr>
        <p:grpSpPr>
          <a:xfrm>
            <a:off x="12892088" y="666750"/>
            <a:ext cx="4729163" cy="4171950"/>
            <a:chOff x="0" y="0"/>
            <a:chExt cx="1279458" cy="11287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279458" cy="1128707"/>
            </a:xfrm>
            <a:custGeom>
              <a:avLst/>
              <a:gdLst/>
              <a:ahLst/>
              <a:cxnLst/>
              <a:rect l="l" t="t" r="r" b="b"/>
              <a:pathLst>
                <a:path w="1279458" h="1128707">
                  <a:moveTo>
                    <a:pt x="24556" y="0"/>
                  </a:moveTo>
                  <a:lnTo>
                    <a:pt x="1254903" y="0"/>
                  </a:lnTo>
                  <a:cubicBezTo>
                    <a:pt x="1261415" y="0"/>
                    <a:pt x="1267661" y="2587"/>
                    <a:pt x="1272266" y="7192"/>
                  </a:cubicBezTo>
                  <a:cubicBezTo>
                    <a:pt x="1276871" y="11797"/>
                    <a:pt x="1279458" y="18043"/>
                    <a:pt x="1279458" y="24556"/>
                  </a:cubicBezTo>
                  <a:lnTo>
                    <a:pt x="1279458" y="1104151"/>
                  </a:lnTo>
                  <a:cubicBezTo>
                    <a:pt x="1279458" y="1110663"/>
                    <a:pt x="1276871" y="1116909"/>
                    <a:pt x="1272266" y="1121514"/>
                  </a:cubicBezTo>
                  <a:cubicBezTo>
                    <a:pt x="1267661" y="1126119"/>
                    <a:pt x="1261415" y="1128707"/>
                    <a:pt x="1254903" y="1128707"/>
                  </a:cubicBezTo>
                  <a:lnTo>
                    <a:pt x="24556" y="1128707"/>
                  </a:lnTo>
                  <a:cubicBezTo>
                    <a:pt x="18043" y="1128707"/>
                    <a:pt x="11797" y="1126119"/>
                    <a:pt x="7192" y="1121514"/>
                  </a:cubicBezTo>
                  <a:cubicBezTo>
                    <a:pt x="2587" y="1116909"/>
                    <a:pt x="0" y="1110663"/>
                    <a:pt x="0" y="1104151"/>
                  </a:cubicBezTo>
                  <a:lnTo>
                    <a:pt x="0" y="24556"/>
                  </a:lnTo>
                  <a:cubicBezTo>
                    <a:pt x="0" y="18043"/>
                    <a:pt x="2587" y="11797"/>
                    <a:pt x="7192" y="7192"/>
                  </a:cubicBezTo>
                  <a:cubicBezTo>
                    <a:pt x="11797" y="2587"/>
                    <a:pt x="18043" y="0"/>
                    <a:pt x="24556" y="0"/>
                  </a:cubicBezTo>
                  <a:close/>
                </a:path>
              </a:pathLst>
            </a:custGeom>
            <a:blipFill>
              <a:blip r:embed="rId3"/>
              <a:stretch>
                <a:fillRect l="-123" r="-123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6" name="Group 6"/>
          <p:cNvGrpSpPr/>
          <p:nvPr/>
        </p:nvGrpSpPr>
        <p:grpSpPr>
          <a:xfrm>
            <a:off x="7858125" y="666750"/>
            <a:ext cx="4729163" cy="4171950"/>
            <a:chOff x="0" y="0"/>
            <a:chExt cx="1279458" cy="112870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79458" cy="1128707"/>
            </a:xfrm>
            <a:custGeom>
              <a:avLst/>
              <a:gdLst/>
              <a:ahLst/>
              <a:cxnLst/>
              <a:rect l="l" t="t" r="r" b="b"/>
              <a:pathLst>
                <a:path w="1279458" h="1128707">
                  <a:moveTo>
                    <a:pt x="24556" y="0"/>
                  </a:moveTo>
                  <a:lnTo>
                    <a:pt x="1254903" y="0"/>
                  </a:lnTo>
                  <a:cubicBezTo>
                    <a:pt x="1261415" y="0"/>
                    <a:pt x="1267661" y="2587"/>
                    <a:pt x="1272266" y="7192"/>
                  </a:cubicBezTo>
                  <a:cubicBezTo>
                    <a:pt x="1276871" y="11797"/>
                    <a:pt x="1279458" y="18043"/>
                    <a:pt x="1279458" y="24556"/>
                  </a:cubicBezTo>
                  <a:lnTo>
                    <a:pt x="1279458" y="1104151"/>
                  </a:lnTo>
                  <a:cubicBezTo>
                    <a:pt x="1279458" y="1110663"/>
                    <a:pt x="1276871" y="1116909"/>
                    <a:pt x="1272266" y="1121514"/>
                  </a:cubicBezTo>
                  <a:cubicBezTo>
                    <a:pt x="1267661" y="1126119"/>
                    <a:pt x="1261415" y="1128707"/>
                    <a:pt x="1254903" y="1128707"/>
                  </a:cubicBezTo>
                  <a:lnTo>
                    <a:pt x="24556" y="1128707"/>
                  </a:lnTo>
                  <a:cubicBezTo>
                    <a:pt x="18043" y="1128707"/>
                    <a:pt x="11797" y="1126119"/>
                    <a:pt x="7192" y="1121514"/>
                  </a:cubicBezTo>
                  <a:cubicBezTo>
                    <a:pt x="2587" y="1116909"/>
                    <a:pt x="0" y="1110663"/>
                    <a:pt x="0" y="1104151"/>
                  </a:cubicBezTo>
                  <a:lnTo>
                    <a:pt x="0" y="24556"/>
                  </a:lnTo>
                  <a:cubicBezTo>
                    <a:pt x="0" y="18043"/>
                    <a:pt x="2587" y="11797"/>
                    <a:pt x="7192" y="7192"/>
                  </a:cubicBezTo>
                  <a:cubicBezTo>
                    <a:pt x="11797" y="2587"/>
                    <a:pt x="18043" y="0"/>
                    <a:pt x="24556" y="0"/>
                  </a:cubicBezTo>
                  <a:close/>
                </a:path>
              </a:pathLst>
            </a:custGeom>
            <a:blipFill>
              <a:blip r:embed="rId4"/>
              <a:stretch>
                <a:fillRect l="-123" r="-123"/>
              </a:stretch>
            </a:blipFill>
            <a:ln cap="sq">
              <a:noFill/>
              <a:prstDash val="solid"/>
              <a:miter/>
            </a:ln>
          </p:spPr>
        </p:sp>
      </p:grpSp>
      <p:grpSp>
        <p:nvGrpSpPr>
          <p:cNvPr id="8" name="Group 8"/>
          <p:cNvGrpSpPr/>
          <p:nvPr/>
        </p:nvGrpSpPr>
        <p:grpSpPr>
          <a:xfrm>
            <a:off x="398602" y="666750"/>
            <a:ext cx="6886575" cy="5853457"/>
            <a:chOff x="0" y="0"/>
            <a:chExt cx="9182100" cy="7804610"/>
          </a:xfrm>
        </p:grpSpPr>
        <p:sp>
          <p:nvSpPr>
            <p:cNvPr id="9" name="TextBox 9"/>
            <p:cNvSpPr txBox="1"/>
            <p:nvPr/>
          </p:nvSpPr>
          <p:spPr>
            <a:xfrm>
              <a:off x="0" y="171450"/>
              <a:ext cx="9182100" cy="2986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8499"/>
                </a:lnSpc>
              </a:pPr>
              <a:r>
                <a:rPr lang="en-US" sz="8499" b="1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Social Media Engagement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5200686"/>
              <a:ext cx="7911551" cy="26039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919"/>
                </a:lnSpc>
              </a:pPr>
              <a:r>
                <a:rPr lang="en-US" sz="2799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Building strong relationships on social media is essential for reaching your target audience effectively.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827217"/>
              <a:ext cx="7911551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</a:pPr>
              <a:r>
                <a:rPr lang="en-US" sz="3000" b="1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CONNECT WITH INFLUENCERS ONLINE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96400" y="666750"/>
            <a:ext cx="8324850" cy="7162800"/>
            <a:chOff x="0" y="0"/>
            <a:chExt cx="1287005" cy="110735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87005" cy="1107355"/>
            </a:xfrm>
            <a:custGeom>
              <a:avLst/>
              <a:gdLst/>
              <a:ahLst/>
              <a:cxnLst/>
              <a:rect l="l" t="t" r="r" b="b"/>
              <a:pathLst>
                <a:path w="1287005" h="1107355">
                  <a:moveTo>
                    <a:pt x="13950" y="0"/>
                  </a:moveTo>
                  <a:lnTo>
                    <a:pt x="1273056" y="0"/>
                  </a:lnTo>
                  <a:cubicBezTo>
                    <a:pt x="1276755" y="0"/>
                    <a:pt x="1280303" y="1470"/>
                    <a:pt x="1282919" y="4086"/>
                  </a:cubicBezTo>
                  <a:cubicBezTo>
                    <a:pt x="1285536" y="6702"/>
                    <a:pt x="1287005" y="10250"/>
                    <a:pt x="1287005" y="13950"/>
                  </a:cubicBezTo>
                  <a:lnTo>
                    <a:pt x="1287005" y="1093405"/>
                  </a:lnTo>
                  <a:cubicBezTo>
                    <a:pt x="1287005" y="1101109"/>
                    <a:pt x="1280760" y="1107355"/>
                    <a:pt x="1273056" y="1107355"/>
                  </a:cubicBezTo>
                  <a:lnTo>
                    <a:pt x="13950" y="1107355"/>
                  </a:lnTo>
                  <a:cubicBezTo>
                    <a:pt x="10250" y="1107355"/>
                    <a:pt x="6702" y="1105885"/>
                    <a:pt x="4086" y="1103269"/>
                  </a:cubicBezTo>
                  <a:cubicBezTo>
                    <a:pt x="1470" y="1100653"/>
                    <a:pt x="0" y="1097105"/>
                    <a:pt x="0" y="1093405"/>
                  </a:cubicBezTo>
                  <a:lnTo>
                    <a:pt x="0" y="13950"/>
                  </a:lnTo>
                  <a:cubicBezTo>
                    <a:pt x="0" y="6245"/>
                    <a:pt x="6245" y="0"/>
                    <a:pt x="13950" y="0"/>
                  </a:cubicBezTo>
                  <a:close/>
                </a:path>
              </a:pathLst>
            </a:custGeom>
            <a:blipFill>
              <a:blip r:embed="rId2"/>
              <a:stretch>
                <a:fillRect l="-243" r="-243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-5014748" y="5014748"/>
            <a:ext cx="10287000" cy="257505"/>
            <a:chOff x="0" y="0"/>
            <a:chExt cx="2709333" cy="678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709333" cy="67820"/>
            </a:xfrm>
            <a:custGeom>
              <a:avLst/>
              <a:gdLst/>
              <a:ahLst/>
              <a:cxnLst/>
              <a:rect l="l" t="t" r="r" b="b"/>
              <a:pathLst>
                <a:path w="2709333" h="67820">
                  <a:moveTo>
                    <a:pt x="0" y="0"/>
                  </a:moveTo>
                  <a:lnTo>
                    <a:pt x="2709333" y="0"/>
                  </a:lnTo>
                  <a:lnTo>
                    <a:pt x="2709333" y="67820"/>
                  </a:lnTo>
                  <a:lnTo>
                    <a:pt x="0" y="67820"/>
                  </a:lnTo>
                  <a:close/>
                </a:path>
              </a:pathLst>
            </a:custGeom>
            <a:solidFill>
              <a:srgbClr val="ECF0F1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2709333" cy="1059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66750" y="781050"/>
            <a:ext cx="6886575" cy="1751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700"/>
              </a:lnSpc>
            </a:pPr>
            <a:r>
              <a:rPr lang="en-US" sz="6700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Ineffective Backlink Techniques to Avoid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9296400" y="8104822"/>
            <a:ext cx="7913050" cy="895350"/>
            <a:chOff x="0" y="0"/>
            <a:chExt cx="10550733" cy="1193800"/>
          </a:xfrm>
        </p:grpSpPr>
        <p:sp>
          <p:nvSpPr>
            <p:cNvPr id="9" name="TextBox 9"/>
            <p:cNvSpPr txBox="1"/>
            <p:nvPr/>
          </p:nvSpPr>
          <p:spPr>
            <a:xfrm>
              <a:off x="0" y="-66675"/>
              <a:ext cx="10550733" cy="6762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200"/>
                </a:lnSpc>
              </a:pPr>
              <a:r>
                <a:rPr lang="en-US" sz="3000" b="1" u="none" strike="noStrike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RISKY METHODS CAN HARM YOUR REPUTATION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709507"/>
              <a:ext cx="10550733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80"/>
                </a:lnSpc>
                <a:spcBef>
                  <a:spcPct val="0"/>
                </a:spcBef>
              </a:pPr>
              <a:r>
                <a:rPr lang="en-US" sz="2200" u="none" strike="noStrike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Always choose safe backlink strategies.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13056" y="2807959"/>
            <a:ext cx="5803225" cy="6788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68" lvl="1" indent="-377834" algn="l">
              <a:lnSpc>
                <a:spcPts val="4900"/>
              </a:lnSpc>
              <a:buFont typeface="Arial"/>
              <a:buChar char="•"/>
            </a:pPr>
            <a:r>
              <a:rPr lang="en-US" sz="3500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Link farms</a:t>
            </a:r>
          </a:p>
          <a:p>
            <a:pPr marL="755668" lvl="1" indent="-377834" algn="l">
              <a:lnSpc>
                <a:spcPts val="4900"/>
              </a:lnSpc>
              <a:buFont typeface="Arial"/>
              <a:buChar char="•"/>
            </a:pPr>
            <a:r>
              <a:rPr lang="en-US" sz="3500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Paid spam links</a:t>
            </a:r>
          </a:p>
          <a:p>
            <a:pPr marL="755668" lvl="1" indent="-377834" algn="l">
              <a:lnSpc>
                <a:spcPts val="4900"/>
              </a:lnSpc>
              <a:buFont typeface="Arial"/>
              <a:buChar char="•"/>
            </a:pPr>
            <a:r>
              <a:rPr lang="en-US" sz="3500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PBN links</a:t>
            </a:r>
          </a:p>
          <a:p>
            <a:pPr marL="755668" lvl="1" indent="-377834" algn="l">
              <a:lnSpc>
                <a:spcPts val="4900"/>
              </a:lnSpc>
              <a:buFont typeface="Arial"/>
              <a:buChar char="•"/>
            </a:pPr>
            <a:r>
              <a:rPr lang="en-US" sz="3500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Comment spam</a:t>
            </a:r>
          </a:p>
          <a:p>
            <a:pPr marL="755668" lvl="1" indent="-377834" algn="l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Forum spam</a:t>
            </a:r>
          </a:p>
          <a:p>
            <a:pPr marL="755668" lvl="1" indent="-377834" algn="l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Low-quality directories</a:t>
            </a:r>
          </a:p>
          <a:p>
            <a:pPr marL="755668" lvl="1" indent="-377834" algn="l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Irrelevant guest posts</a:t>
            </a:r>
          </a:p>
          <a:p>
            <a:pPr marL="755668" lvl="1" indent="-377834" algn="l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Exact-match anchor abuse</a:t>
            </a:r>
          </a:p>
          <a:p>
            <a:pPr marL="755668" lvl="1" indent="-377834" algn="l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Automated link building</a:t>
            </a:r>
          </a:p>
          <a:p>
            <a:pPr marL="755668" lvl="1" indent="-377834" algn="l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Bulk Reciprocal link schemes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endParaRPr lang="en-US" sz="3500" b="1">
              <a:solidFill>
                <a:srgbClr val="ECF0F1"/>
              </a:solidFill>
              <a:latin typeface="Proxima Nova Condensed Bold"/>
              <a:ea typeface="Proxima Nova Condensed Bold"/>
              <a:cs typeface="Proxima Nova Condensed Bold"/>
              <a:sym typeface="Proxima Nova Condensed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434944"/>
            <a:ext cx="16047938" cy="9417113"/>
          </a:xfrm>
          <a:custGeom>
            <a:avLst/>
            <a:gdLst/>
            <a:ahLst/>
            <a:cxnLst/>
            <a:rect l="l" t="t" r="r" b="b"/>
            <a:pathLst>
              <a:path w="16047938" h="9417113">
                <a:moveTo>
                  <a:pt x="0" y="0"/>
                </a:moveTo>
                <a:lnTo>
                  <a:pt x="16047938" y="0"/>
                </a:lnTo>
                <a:lnTo>
                  <a:pt x="16047938" y="9417112"/>
                </a:lnTo>
                <a:lnTo>
                  <a:pt x="0" y="941711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768" b="-6768"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4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858125" y="0"/>
            <a:ext cx="10429875" cy="10287000"/>
            <a:chOff x="0" y="0"/>
            <a:chExt cx="1182292" cy="116609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82292" cy="1166096"/>
            </a:xfrm>
            <a:custGeom>
              <a:avLst/>
              <a:gdLst/>
              <a:ahLst/>
              <a:cxnLst/>
              <a:rect l="l" t="t" r="r" b="b"/>
              <a:pathLst>
                <a:path w="1182292" h="1166096">
                  <a:moveTo>
                    <a:pt x="0" y="0"/>
                  </a:moveTo>
                  <a:lnTo>
                    <a:pt x="1182292" y="0"/>
                  </a:lnTo>
                  <a:lnTo>
                    <a:pt x="1182292" y="1166096"/>
                  </a:lnTo>
                  <a:lnTo>
                    <a:pt x="0" y="1166096"/>
                  </a:lnTo>
                  <a:close/>
                </a:path>
              </a:pathLst>
            </a:custGeom>
            <a:blipFill>
              <a:blip r:embed="rId2"/>
              <a:stretch>
                <a:fillRect l="-193" r="-193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520487" y="3690320"/>
            <a:ext cx="6886575" cy="11207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499"/>
              </a:lnSpc>
            </a:pPr>
            <a:r>
              <a:rPr lang="en-US" sz="8499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362950" y="361950"/>
            <a:ext cx="1562100" cy="18288000"/>
            <a:chOff x="0" y="0"/>
            <a:chExt cx="41141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1417" cy="4816592"/>
            </a:xfrm>
            <a:custGeom>
              <a:avLst/>
              <a:gdLst/>
              <a:ahLst/>
              <a:cxnLst/>
              <a:rect l="l" t="t" r="r" b="b"/>
              <a:pathLst>
                <a:path w="411417" h="4816592">
                  <a:moveTo>
                    <a:pt x="0" y="0"/>
                  </a:moveTo>
                  <a:lnTo>
                    <a:pt x="411417" y="0"/>
                  </a:lnTo>
                  <a:lnTo>
                    <a:pt x="41141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2980B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71450"/>
              <a:ext cx="411417" cy="4645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240375" y="0"/>
            <a:ext cx="47625" cy="8724900"/>
            <a:chOff x="0" y="0"/>
            <a:chExt cx="5485" cy="1004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85" cy="1004833"/>
            </a:xfrm>
            <a:custGeom>
              <a:avLst/>
              <a:gdLst/>
              <a:ahLst/>
              <a:cxnLst/>
              <a:rect l="l" t="t" r="r" b="b"/>
              <a:pathLst>
                <a:path w="5485" h="1004833">
                  <a:moveTo>
                    <a:pt x="0" y="0"/>
                  </a:moveTo>
                  <a:lnTo>
                    <a:pt x="5485" y="0"/>
                  </a:lnTo>
                  <a:lnTo>
                    <a:pt x="5485" y="1004833"/>
                  </a:lnTo>
                  <a:lnTo>
                    <a:pt x="0" y="1004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666750" y="1565274"/>
            <a:ext cx="16495272" cy="8094734"/>
            <a:chOff x="0" y="0"/>
            <a:chExt cx="21993696" cy="10792979"/>
          </a:xfrm>
        </p:grpSpPr>
        <p:sp>
          <p:nvSpPr>
            <p:cNvPr id="8" name="TextBox 8"/>
            <p:cNvSpPr txBox="1"/>
            <p:nvPr/>
          </p:nvSpPr>
          <p:spPr>
            <a:xfrm>
              <a:off x="0" y="104775"/>
              <a:ext cx="21993696" cy="80071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799"/>
                </a:lnSpc>
              </a:pPr>
              <a:r>
                <a:rPr lang="en-US" sz="4799" b="1" u="sng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Off-Page Outreach:</a:t>
              </a:r>
            </a:p>
            <a:p>
              <a:pPr marL="0" lvl="0" indent="0" algn="l">
                <a:lnSpc>
                  <a:spcPts val="4799"/>
                </a:lnSpc>
              </a:pPr>
              <a:endParaRPr lang="en-US" sz="4799" b="1" u="sng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endParaRPr>
            </a:p>
            <a:p>
              <a:pPr marL="0" lvl="0" indent="0" algn="l">
                <a:lnSpc>
                  <a:spcPts val="3999"/>
                </a:lnSpc>
              </a:pPr>
              <a:r>
                <a:rPr lang="en-US" sz="3999" b="1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Actively contacting website owners or publishers to request backlinks or mentions by offering value.</a:t>
              </a:r>
            </a:p>
            <a:p>
              <a:pPr marL="0" lvl="0" indent="0" algn="l">
                <a:lnSpc>
                  <a:spcPts val="3999"/>
                </a:lnSpc>
              </a:pPr>
              <a:endParaRPr lang="en-US" sz="3999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endParaRPr>
            </a:p>
            <a:p>
              <a:pPr marL="0" lvl="0" indent="0" algn="l">
                <a:lnSpc>
                  <a:spcPts val="4499"/>
                </a:lnSpc>
              </a:pPr>
              <a:endParaRPr lang="en-US" sz="3999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endParaRPr>
            </a:p>
            <a:p>
              <a:pPr marL="0" lvl="0" indent="0" algn="l">
                <a:lnSpc>
                  <a:spcPts val="4499"/>
                </a:lnSpc>
              </a:pPr>
              <a:endParaRPr lang="en-US" sz="3999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endParaRPr>
            </a:p>
            <a:p>
              <a:pPr marL="0" lvl="0" indent="0" algn="l">
                <a:lnSpc>
                  <a:spcPts val="4499"/>
                </a:lnSpc>
              </a:pPr>
              <a:r>
                <a:rPr lang="en-US" sz="4499" b="1" u="sng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Relationship Building:</a:t>
              </a:r>
            </a:p>
            <a:p>
              <a:pPr marL="0" lvl="0" indent="0" algn="l">
                <a:lnSpc>
                  <a:spcPts val="4499"/>
                </a:lnSpc>
              </a:pPr>
              <a:endParaRPr lang="en-US" sz="4499" b="1" u="sng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endParaRPr>
            </a:p>
            <a:p>
              <a:pPr marL="0" lvl="0" indent="0" algn="l">
                <a:lnSpc>
                  <a:spcPts val="3999"/>
                </a:lnSpc>
              </a:pPr>
              <a:r>
                <a:rPr lang="en-US" sz="3999" b="1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Developing long-term connections with site owners and influencers to earn natural, ongoing links over time.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0137659"/>
              <a:ext cx="13732796" cy="655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47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66750" y="9120050"/>
            <a:ext cx="495645" cy="576750"/>
            <a:chOff x="0" y="0"/>
            <a:chExt cx="6985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2C3E50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2923775" y="536574"/>
            <a:ext cx="1913382" cy="2057400"/>
          </a:xfrm>
          <a:custGeom>
            <a:avLst/>
            <a:gdLst/>
            <a:ahLst/>
            <a:cxnLst/>
            <a:rect l="l" t="t" r="r" b="b"/>
            <a:pathLst>
              <a:path w="1913382" h="2057400">
                <a:moveTo>
                  <a:pt x="0" y="0"/>
                </a:moveTo>
                <a:lnTo>
                  <a:pt x="1913382" y="0"/>
                </a:lnTo>
                <a:lnTo>
                  <a:pt x="1913382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2923775" y="3749861"/>
            <a:ext cx="2407511" cy="2787277"/>
          </a:xfrm>
          <a:custGeom>
            <a:avLst/>
            <a:gdLst/>
            <a:ahLst/>
            <a:cxnLst/>
            <a:rect l="l" t="t" r="r" b="b"/>
            <a:pathLst>
              <a:path w="2407511" h="2787277">
                <a:moveTo>
                  <a:pt x="0" y="0"/>
                </a:moveTo>
                <a:lnTo>
                  <a:pt x="2407510" y="0"/>
                </a:lnTo>
                <a:lnTo>
                  <a:pt x="2407510" y="2787278"/>
                </a:lnTo>
                <a:lnTo>
                  <a:pt x="0" y="27872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9331592" y="9083421"/>
            <a:ext cx="3974833" cy="748008"/>
            <a:chOff x="0" y="-47625"/>
            <a:chExt cx="5299778" cy="99734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419659"/>
              <a:ext cx="5299778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80"/>
                </a:lnSpc>
                <a:spcBef>
                  <a:spcPct val="0"/>
                </a:spcBef>
              </a:pPr>
              <a:r>
                <a:rPr lang="en-US" sz="2200" dirty="0" err="1" smtClean="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adHamster</a:t>
              </a:r>
              <a:r>
                <a:rPr lang="en-US" sz="2200" dirty="0" smtClean="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 </a:t>
              </a:r>
              <a:r>
                <a:rPr lang="en-US" sz="2200" dirty="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Team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5299778" cy="557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94"/>
                </a:lnSpc>
                <a:spcBef>
                  <a:spcPct val="0"/>
                </a:spcBef>
              </a:pPr>
              <a:r>
                <a:rPr lang="en-US" sz="2567" b="1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PRESENTED TO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3620750" y="9124400"/>
            <a:ext cx="4000500" cy="672697"/>
            <a:chOff x="0" y="0"/>
            <a:chExt cx="5334000" cy="896930"/>
          </a:xfrm>
        </p:grpSpPr>
        <p:sp>
          <p:nvSpPr>
            <p:cNvPr id="19" name="TextBox 19"/>
            <p:cNvSpPr txBox="1"/>
            <p:nvPr/>
          </p:nvSpPr>
          <p:spPr>
            <a:xfrm>
              <a:off x="0" y="412637"/>
              <a:ext cx="5334000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8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Shumail Ayub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5334000" cy="557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94"/>
                </a:lnSpc>
                <a:spcBef>
                  <a:spcPct val="0"/>
                </a:spcBef>
              </a:pPr>
              <a:r>
                <a:rPr lang="en-US" sz="2567" b="1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PRESENTED BY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362950" y="361950"/>
            <a:ext cx="1562100" cy="18288000"/>
            <a:chOff x="0" y="0"/>
            <a:chExt cx="41141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1417" cy="4816592"/>
            </a:xfrm>
            <a:custGeom>
              <a:avLst/>
              <a:gdLst/>
              <a:ahLst/>
              <a:cxnLst/>
              <a:rect l="l" t="t" r="r" b="b"/>
              <a:pathLst>
                <a:path w="411417" h="4816592">
                  <a:moveTo>
                    <a:pt x="0" y="0"/>
                  </a:moveTo>
                  <a:lnTo>
                    <a:pt x="411417" y="0"/>
                  </a:lnTo>
                  <a:lnTo>
                    <a:pt x="41141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2980B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71450"/>
              <a:ext cx="411417" cy="4645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240375" y="0"/>
            <a:ext cx="47625" cy="8724900"/>
            <a:chOff x="0" y="0"/>
            <a:chExt cx="5485" cy="1004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85" cy="1004833"/>
            </a:xfrm>
            <a:custGeom>
              <a:avLst/>
              <a:gdLst/>
              <a:ahLst/>
              <a:cxnLst/>
              <a:rect l="l" t="t" r="r" b="b"/>
              <a:pathLst>
                <a:path w="5485" h="1004833">
                  <a:moveTo>
                    <a:pt x="0" y="0"/>
                  </a:moveTo>
                  <a:lnTo>
                    <a:pt x="5485" y="0"/>
                  </a:lnTo>
                  <a:lnTo>
                    <a:pt x="5485" y="1004833"/>
                  </a:lnTo>
                  <a:lnTo>
                    <a:pt x="0" y="1004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666750" y="9120050"/>
            <a:ext cx="495645" cy="576750"/>
            <a:chOff x="0" y="0"/>
            <a:chExt cx="6985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2C3E5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914572" y="560042"/>
            <a:ext cx="12125445" cy="73139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18"/>
              </a:lnSpc>
            </a:pPr>
            <a:r>
              <a:rPr lang="en-US" sz="3798" b="1">
                <a:solidFill>
                  <a:srgbClr val="ECF0F1"/>
                </a:solidFill>
                <a:latin typeface="Touvlo Bold"/>
                <a:ea typeface="Touvlo Bold"/>
                <a:cs typeface="Touvlo Bold"/>
                <a:sym typeface="Touvlo Bold"/>
              </a:rPr>
              <a:t>Key Points: </a:t>
            </a:r>
          </a:p>
          <a:p>
            <a:pPr algn="l">
              <a:lnSpc>
                <a:spcPts val="5318"/>
              </a:lnSpc>
            </a:pPr>
            <a:endParaRPr lang="en-US" sz="3798" b="1">
              <a:solidFill>
                <a:srgbClr val="ECF0F1"/>
              </a:solidFill>
              <a:latin typeface="Touvlo Bold"/>
              <a:ea typeface="Touvlo Bold"/>
              <a:cs typeface="Touvlo Bold"/>
              <a:sym typeface="Touvlo Bold"/>
            </a:endParaRPr>
          </a:p>
          <a:p>
            <a:pPr algn="l">
              <a:lnSpc>
                <a:spcPts val="5318"/>
              </a:lnSpc>
            </a:pPr>
            <a:r>
              <a:rPr lang="en-US" sz="3798">
                <a:solidFill>
                  <a:srgbClr val="ECF0F1"/>
                </a:solidFill>
                <a:latin typeface="Touvlo"/>
                <a:ea typeface="Touvlo"/>
                <a:cs typeface="Touvlo"/>
                <a:sym typeface="Touvlo"/>
              </a:rPr>
              <a:t>Backlinks are all that matter → Quality counts more.</a:t>
            </a:r>
          </a:p>
          <a:p>
            <a:pPr algn="l">
              <a:lnSpc>
                <a:spcPts val="5318"/>
              </a:lnSpc>
            </a:pPr>
            <a:endParaRPr lang="en-US" sz="3798">
              <a:solidFill>
                <a:srgbClr val="ECF0F1"/>
              </a:solidFill>
              <a:latin typeface="Touvlo"/>
              <a:ea typeface="Touvlo"/>
              <a:cs typeface="Touvlo"/>
              <a:sym typeface="Touvlo"/>
            </a:endParaRPr>
          </a:p>
          <a:p>
            <a:pPr algn="l">
              <a:lnSpc>
                <a:spcPts val="5318"/>
              </a:lnSpc>
            </a:pPr>
            <a:r>
              <a:rPr lang="en-US" sz="3798">
                <a:solidFill>
                  <a:srgbClr val="ECF0F1"/>
                </a:solidFill>
                <a:latin typeface="Touvlo"/>
                <a:ea typeface="Touvlo"/>
                <a:cs typeface="Touvlo"/>
                <a:sym typeface="Touvlo"/>
              </a:rPr>
              <a:t>More links don’t always mean a higher rank.</a:t>
            </a:r>
          </a:p>
          <a:p>
            <a:pPr algn="l">
              <a:lnSpc>
                <a:spcPts val="5318"/>
              </a:lnSpc>
            </a:pPr>
            <a:endParaRPr lang="en-US" sz="3798">
              <a:solidFill>
                <a:srgbClr val="ECF0F1"/>
              </a:solidFill>
              <a:latin typeface="Touvlo"/>
              <a:ea typeface="Touvlo"/>
              <a:cs typeface="Touvlo"/>
              <a:sym typeface="Touvlo"/>
            </a:endParaRPr>
          </a:p>
          <a:p>
            <a:pPr algn="l">
              <a:lnSpc>
                <a:spcPts val="5318"/>
              </a:lnSpc>
            </a:pPr>
            <a:r>
              <a:rPr lang="en-US" sz="3798">
                <a:solidFill>
                  <a:srgbClr val="ECF0F1"/>
                </a:solidFill>
                <a:latin typeface="Touvlo"/>
                <a:ea typeface="Touvlo"/>
                <a:cs typeface="Touvlo"/>
                <a:sym typeface="Touvlo"/>
              </a:rPr>
              <a:t>Social shares boost visibility, not rankings directly.</a:t>
            </a:r>
          </a:p>
          <a:p>
            <a:pPr algn="l">
              <a:lnSpc>
                <a:spcPts val="5318"/>
              </a:lnSpc>
            </a:pPr>
            <a:endParaRPr lang="en-US" sz="3798">
              <a:solidFill>
                <a:srgbClr val="ECF0F1"/>
              </a:solidFill>
              <a:latin typeface="Touvlo"/>
              <a:ea typeface="Touvlo"/>
              <a:cs typeface="Touvlo"/>
              <a:sym typeface="Touvlo"/>
            </a:endParaRPr>
          </a:p>
          <a:p>
            <a:pPr algn="l">
              <a:lnSpc>
                <a:spcPts val="5318"/>
              </a:lnSpc>
            </a:pPr>
            <a:r>
              <a:rPr lang="en-US" sz="3798">
                <a:solidFill>
                  <a:srgbClr val="ECF0F1"/>
                </a:solidFill>
                <a:latin typeface="Touvlo"/>
                <a:ea typeface="Touvlo"/>
                <a:cs typeface="Touvlo"/>
                <a:sym typeface="Touvlo"/>
              </a:rPr>
              <a:t>SEO is never one-time work; consistency matters.</a:t>
            </a:r>
          </a:p>
          <a:p>
            <a:pPr algn="l">
              <a:lnSpc>
                <a:spcPts val="5318"/>
              </a:lnSpc>
            </a:pPr>
            <a:endParaRPr lang="en-US" sz="3798">
              <a:solidFill>
                <a:srgbClr val="ECF0F1"/>
              </a:solidFill>
              <a:latin typeface="Touvlo"/>
              <a:ea typeface="Touvlo"/>
              <a:cs typeface="Touvlo"/>
              <a:sym typeface="Touvlo"/>
            </a:endParaRPr>
          </a:p>
          <a:p>
            <a:pPr algn="l">
              <a:lnSpc>
                <a:spcPts val="5318"/>
              </a:lnSpc>
            </a:pPr>
            <a:endParaRPr lang="en-US" sz="3798">
              <a:solidFill>
                <a:srgbClr val="ECF0F1"/>
              </a:solidFill>
              <a:latin typeface="Touvlo"/>
              <a:ea typeface="Touvlo"/>
              <a:cs typeface="Touvlo"/>
              <a:sym typeface="Touvlo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3788844" y="247650"/>
            <a:ext cx="3950208" cy="4114800"/>
          </a:xfrm>
          <a:custGeom>
            <a:avLst/>
            <a:gdLst/>
            <a:ahLst/>
            <a:cxnLst/>
            <a:rect l="l" t="t" r="r" b="b"/>
            <a:pathLst>
              <a:path w="3950208" h="4114800">
                <a:moveTo>
                  <a:pt x="0" y="0"/>
                </a:moveTo>
                <a:lnTo>
                  <a:pt x="3950208" y="0"/>
                </a:lnTo>
                <a:lnTo>
                  <a:pt x="39502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9331592" y="9083421"/>
            <a:ext cx="3974833" cy="748008"/>
            <a:chOff x="0" y="-47625"/>
            <a:chExt cx="5299778" cy="997344"/>
          </a:xfrm>
        </p:grpSpPr>
        <p:sp>
          <p:nvSpPr>
            <p:cNvPr id="13" name="TextBox 13"/>
            <p:cNvSpPr txBox="1"/>
            <p:nvPr/>
          </p:nvSpPr>
          <p:spPr>
            <a:xfrm>
              <a:off x="0" y="419659"/>
              <a:ext cx="5299778" cy="5300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80"/>
                </a:lnSpc>
                <a:spcBef>
                  <a:spcPct val="0"/>
                </a:spcBef>
              </a:pPr>
              <a:r>
                <a:rPr lang="en-US" sz="2200" dirty="0" err="1" smtClean="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adHamster</a:t>
              </a:r>
              <a:r>
                <a:rPr lang="en-US" sz="2200" dirty="0" smtClean="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 </a:t>
              </a:r>
              <a:r>
                <a:rPr lang="en-US" sz="2200" dirty="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Team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5299778" cy="557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94"/>
                </a:lnSpc>
                <a:spcBef>
                  <a:spcPct val="0"/>
                </a:spcBef>
              </a:pPr>
              <a:r>
                <a:rPr lang="en-US" sz="2567" b="1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PRESENTED TO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620750" y="9124400"/>
            <a:ext cx="4000500" cy="672697"/>
            <a:chOff x="0" y="0"/>
            <a:chExt cx="5334000" cy="896930"/>
          </a:xfrm>
        </p:grpSpPr>
        <p:sp>
          <p:nvSpPr>
            <p:cNvPr id="16" name="TextBox 16"/>
            <p:cNvSpPr txBox="1"/>
            <p:nvPr/>
          </p:nvSpPr>
          <p:spPr>
            <a:xfrm>
              <a:off x="0" y="412637"/>
              <a:ext cx="5334000" cy="4842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080"/>
                </a:lnSpc>
                <a:spcBef>
                  <a:spcPct val="0"/>
                </a:spcBef>
              </a:pPr>
              <a:r>
                <a:rPr lang="en-US" sz="220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Shumail Ayub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5334000" cy="5575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594"/>
                </a:lnSpc>
                <a:spcBef>
                  <a:spcPct val="0"/>
                </a:spcBef>
              </a:pPr>
              <a:r>
                <a:rPr lang="en-US" sz="2567" b="1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PRESENTED BY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362950" y="361950"/>
            <a:ext cx="1562100" cy="18288000"/>
            <a:chOff x="0" y="0"/>
            <a:chExt cx="41141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1417" cy="4816592"/>
            </a:xfrm>
            <a:custGeom>
              <a:avLst/>
              <a:gdLst/>
              <a:ahLst/>
              <a:cxnLst/>
              <a:rect l="l" t="t" r="r" b="b"/>
              <a:pathLst>
                <a:path w="411417" h="4816592">
                  <a:moveTo>
                    <a:pt x="0" y="0"/>
                  </a:moveTo>
                  <a:lnTo>
                    <a:pt x="411417" y="0"/>
                  </a:lnTo>
                  <a:lnTo>
                    <a:pt x="41141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2980B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71450"/>
              <a:ext cx="411417" cy="4645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240375" y="0"/>
            <a:ext cx="47625" cy="8724900"/>
            <a:chOff x="0" y="0"/>
            <a:chExt cx="5485" cy="1004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85" cy="1004833"/>
            </a:xfrm>
            <a:custGeom>
              <a:avLst/>
              <a:gdLst/>
              <a:ahLst/>
              <a:cxnLst/>
              <a:rect l="l" t="t" r="r" b="b"/>
              <a:pathLst>
                <a:path w="5485" h="1004833">
                  <a:moveTo>
                    <a:pt x="0" y="0"/>
                  </a:moveTo>
                  <a:lnTo>
                    <a:pt x="5485" y="0"/>
                  </a:lnTo>
                  <a:lnTo>
                    <a:pt x="5485" y="1004833"/>
                  </a:lnTo>
                  <a:lnTo>
                    <a:pt x="0" y="10048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7" name="Group 7"/>
          <p:cNvGrpSpPr/>
          <p:nvPr/>
        </p:nvGrpSpPr>
        <p:grpSpPr>
          <a:xfrm>
            <a:off x="666750" y="9120050"/>
            <a:ext cx="495645" cy="576750"/>
            <a:chOff x="0" y="0"/>
            <a:chExt cx="6985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2C3E5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1598853" y="1685003"/>
            <a:ext cx="4759412" cy="4759412"/>
          </a:xfrm>
          <a:custGeom>
            <a:avLst/>
            <a:gdLst/>
            <a:ahLst/>
            <a:cxnLst/>
            <a:rect l="l" t="t" r="r" b="b"/>
            <a:pathLst>
              <a:path w="4759412" h="4759412">
                <a:moveTo>
                  <a:pt x="0" y="0"/>
                </a:moveTo>
                <a:lnTo>
                  <a:pt x="4759412" y="0"/>
                </a:lnTo>
                <a:lnTo>
                  <a:pt x="4759412" y="4759412"/>
                </a:lnTo>
                <a:lnTo>
                  <a:pt x="0" y="475941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75300" y="1294447"/>
            <a:ext cx="9842592" cy="63493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06"/>
              </a:lnSpc>
            </a:pPr>
            <a:r>
              <a:rPr lang="en-US" sz="4606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Mostly Advised Off-Page Techniques</a:t>
            </a:r>
          </a:p>
          <a:p>
            <a:pPr algn="l">
              <a:lnSpc>
                <a:spcPts val="3685"/>
              </a:lnSpc>
            </a:pPr>
            <a:endParaRPr lang="en-US" sz="4606" b="1">
              <a:solidFill>
                <a:srgbClr val="ECF0F1"/>
              </a:solidFill>
              <a:latin typeface="Proxima Nova Condensed Bold"/>
              <a:ea typeface="Proxima Nova Condensed Bold"/>
              <a:cs typeface="Proxima Nova Condensed Bold"/>
              <a:sym typeface="Proxima Nova Condensed Bold"/>
            </a:endParaRPr>
          </a:p>
          <a:p>
            <a:pPr marL="795748" lvl="1" indent="-397874" algn="l">
              <a:lnSpc>
                <a:spcPts val="3685"/>
              </a:lnSpc>
              <a:buFont typeface="Arial"/>
              <a:buChar char="•"/>
            </a:pPr>
            <a:r>
              <a:rPr lang="en-US" sz="3685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Guest Blogging</a:t>
            </a:r>
          </a:p>
          <a:p>
            <a:pPr marL="795748" lvl="1" indent="-397874" algn="l">
              <a:lnSpc>
                <a:spcPts val="3685"/>
              </a:lnSpc>
              <a:buFont typeface="Arial"/>
              <a:buChar char="•"/>
            </a:pPr>
            <a:r>
              <a:rPr lang="en-US" sz="3685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Forums</a:t>
            </a:r>
          </a:p>
          <a:p>
            <a:pPr marL="795748" lvl="1" indent="-397874" algn="l">
              <a:lnSpc>
                <a:spcPts val="3685"/>
              </a:lnSpc>
              <a:buFont typeface="Arial"/>
              <a:buChar char="•"/>
            </a:pPr>
            <a:r>
              <a:rPr lang="en-US" sz="3685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Q&amp;A Participation</a:t>
            </a:r>
          </a:p>
          <a:p>
            <a:pPr marL="795748" lvl="1" indent="-397874" algn="l">
              <a:lnSpc>
                <a:spcPts val="3685"/>
              </a:lnSpc>
              <a:buFont typeface="Arial"/>
              <a:buChar char="•"/>
            </a:pPr>
            <a:r>
              <a:rPr lang="en-US" sz="3685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Blog Commenting</a:t>
            </a:r>
          </a:p>
          <a:p>
            <a:pPr marL="795748" lvl="1" indent="-397874" algn="l">
              <a:lnSpc>
                <a:spcPts val="3685"/>
              </a:lnSpc>
              <a:buFont typeface="Arial"/>
              <a:buChar char="•"/>
            </a:pPr>
            <a:r>
              <a:rPr lang="en-US" sz="3685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Directory Submission</a:t>
            </a:r>
          </a:p>
          <a:p>
            <a:pPr marL="795748" lvl="1" indent="-397874" algn="l">
              <a:lnSpc>
                <a:spcPts val="3685"/>
              </a:lnSpc>
              <a:buFont typeface="Arial"/>
              <a:buChar char="•"/>
            </a:pPr>
            <a:r>
              <a:rPr lang="en-US" sz="3685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Broken Links</a:t>
            </a:r>
          </a:p>
          <a:p>
            <a:pPr marL="795748" lvl="1" indent="-397874" algn="l">
              <a:lnSpc>
                <a:spcPts val="3685"/>
              </a:lnSpc>
              <a:buFont typeface="Arial"/>
              <a:buChar char="•"/>
            </a:pPr>
            <a:r>
              <a:rPr lang="en-US" sz="3685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Brand Mentions</a:t>
            </a:r>
          </a:p>
          <a:p>
            <a:pPr marL="795748" lvl="1" indent="-397874" algn="l">
              <a:lnSpc>
                <a:spcPts val="3685"/>
              </a:lnSpc>
              <a:buFont typeface="Arial"/>
              <a:buChar char="•"/>
            </a:pPr>
            <a:r>
              <a:rPr lang="en-US" sz="3685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Resource Pages</a:t>
            </a:r>
          </a:p>
          <a:p>
            <a:pPr marL="795748" lvl="1" indent="-397874" algn="l">
              <a:lnSpc>
                <a:spcPts val="3685"/>
              </a:lnSpc>
              <a:buFont typeface="Arial"/>
              <a:buChar char="•"/>
            </a:pPr>
            <a:r>
              <a:rPr lang="en-US" sz="3685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HARO</a:t>
            </a:r>
          </a:p>
          <a:p>
            <a:pPr marL="795748" lvl="1" indent="-397874" algn="l">
              <a:lnSpc>
                <a:spcPts val="3685"/>
              </a:lnSpc>
              <a:buFont typeface="Arial"/>
              <a:buChar char="•"/>
            </a:pPr>
            <a:r>
              <a:rPr lang="en-US" sz="3685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Interview/Podcasts</a:t>
            </a:r>
          </a:p>
          <a:p>
            <a:pPr marL="0" lvl="0" indent="0" algn="l">
              <a:lnSpc>
                <a:spcPts val="4606"/>
              </a:lnSpc>
            </a:pPr>
            <a:endParaRPr lang="en-US" sz="3685" b="1">
              <a:solidFill>
                <a:srgbClr val="ECF0F1"/>
              </a:solidFill>
              <a:latin typeface="Proxima Nova Condensed Bold"/>
              <a:ea typeface="Proxima Nova Condensed Bold"/>
              <a:cs typeface="Proxima Nova Condensed Bold"/>
              <a:sym typeface="Proxima Nova Condense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479524" y="9230208"/>
            <a:ext cx="6673876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62"/>
              </a:lnSpc>
            </a:pPr>
            <a:r>
              <a:rPr lang="en-US" sz="2962" dirty="0" smtClean="0">
                <a:solidFill>
                  <a:srgbClr val="ECF0F1"/>
                </a:solidFill>
                <a:latin typeface="Touvlo"/>
                <a:ea typeface="Touvlo"/>
                <a:cs typeface="Touvlo"/>
                <a:sym typeface="Touvlo"/>
              </a:rPr>
              <a:t>[</a:t>
            </a:r>
            <a:r>
              <a:rPr lang="en-US" sz="2962" dirty="0" err="1" smtClean="0">
                <a:solidFill>
                  <a:srgbClr val="ECF0F1"/>
                </a:solidFill>
                <a:latin typeface="Touvlo"/>
                <a:ea typeface="Touvlo"/>
                <a:cs typeface="Touvlo"/>
                <a:sym typeface="Touvlo"/>
              </a:rPr>
              <a:t>adHamster</a:t>
            </a:r>
            <a:r>
              <a:rPr lang="en-US" sz="2962" dirty="0" smtClean="0">
                <a:solidFill>
                  <a:srgbClr val="ECF0F1"/>
                </a:solidFill>
                <a:latin typeface="Touvlo"/>
                <a:ea typeface="Touvlo"/>
                <a:cs typeface="Touvlo"/>
                <a:sym typeface="Touvlo"/>
              </a:rPr>
              <a:t> </a:t>
            </a:r>
            <a:r>
              <a:rPr lang="en-US" sz="2962" dirty="0">
                <a:solidFill>
                  <a:srgbClr val="ECF0F1"/>
                </a:solidFill>
                <a:latin typeface="Touvlo"/>
                <a:ea typeface="Touvlo"/>
                <a:cs typeface="Touvlo"/>
                <a:sym typeface="Touvlo"/>
              </a:rPr>
              <a:t>- The Digital Refinery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538248" y="9164889"/>
            <a:ext cx="5410434" cy="909782"/>
            <a:chOff x="0" y="0"/>
            <a:chExt cx="7213912" cy="121304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552444"/>
              <a:ext cx="7213912" cy="6605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5"/>
                </a:lnSpc>
                <a:spcBef>
                  <a:spcPct val="0"/>
                </a:spcBef>
              </a:pPr>
              <a:r>
                <a:rPr lang="en-US" sz="2975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Shumail Ayub - SEO Expert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7213912" cy="756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861"/>
                </a:lnSpc>
                <a:spcBef>
                  <a:spcPct val="0"/>
                </a:spcBef>
              </a:pPr>
              <a:r>
                <a:rPr lang="en-US" sz="3472" b="1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PRESENTED BY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8362950" y="361950"/>
            <a:ext cx="1562100" cy="18288000"/>
            <a:chOff x="0" y="0"/>
            <a:chExt cx="411417" cy="48165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11417" cy="4816592"/>
            </a:xfrm>
            <a:custGeom>
              <a:avLst/>
              <a:gdLst/>
              <a:ahLst/>
              <a:cxnLst/>
              <a:rect l="l" t="t" r="r" b="b"/>
              <a:pathLst>
                <a:path w="411417" h="4816592">
                  <a:moveTo>
                    <a:pt x="0" y="0"/>
                  </a:moveTo>
                  <a:lnTo>
                    <a:pt x="411417" y="0"/>
                  </a:lnTo>
                  <a:lnTo>
                    <a:pt x="41141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2980B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171450"/>
              <a:ext cx="411417" cy="46451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l">
                <a:lnSpc>
                  <a:spcPts val="849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8240375" y="0"/>
            <a:ext cx="47625" cy="8724900"/>
            <a:chOff x="0" y="0"/>
            <a:chExt cx="5485" cy="10048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485" cy="1004833"/>
            </a:xfrm>
            <a:custGeom>
              <a:avLst/>
              <a:gdLst/>
              <a:ahLst/>
              <a:cxnLst/>
              <a:rect l="l" t="t" r="r" b="b"/>
              <a:pathLst>
                <a:path w="5485" h="1004833">
                  <a:moveTo>
                    <a:pt x="0" y="0"/>
                  </a:moveTo>
                  <a:lnTo>
                    <a:pt x="5485" y="0"/>
                  </a:lnTo>
                  <a:lnTo>
                    <a:pt x="5485" y="1004833"/>
                  </a:lnTo>
                  <a:lnTo>
                    <a:pt x="0" y="1004833"/>
                  </a:lnTo>
                  <a:close/>
                </a:path>
              </a:pathLst>
            </a:custGeom>
            <a:blipFill>
              <a:blip r:embed="rId2"/>
              <a:stretch>
                <a:fillRect l="-9442227" r="-9442227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666750" y="9120050"/>
            <a:ext cx="495645" cy="576750"/>
            <a:chOff x="0" y="0"/>
            <a:chExt cx="6985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98500" cy="812800"/>
            </a:xfrm>
            <a:custGeom>
              <a:avLst/>
              <a:gdLst/>
              <a:ahLst/>
              <a:cxnLst/>
              <a:rect l="l" t="t" r="r" b="b"/>
              <a:pathLst>
                <a:path w="698500" h="812800">
                  <a:moveTo>
                    <a:pt x="349250" y="0"/>
                  </a:moveTo>
                  <a:lnTo>
                    <a:pt x="698500" y="203200"/>
                  </a:lnTo>
                  <a:lnTo>
                    <a:pt x="698500" y="609600"/>
                  </a:lnTo>
                  <a:lnTo>
                    <a:pt x="349250" y="812800"/>
                  </a:lnTo>
                  <a:lnTo>
                    <a:pt x="0" y="609600"/>
                  </a:lnTo>
                  <a:lnTo>
                    <a:pt x="0" y="203200"/>
                  </a:lnTo>
                  <a:lnTo>
                    <a:pt x="349250" y="0"/>
                  </a:lnTo>
                  <a:close/>
                </a:path>
              </a:pathLst>
            </a:custGeom>
            <a:solidFill>
              <a:srgbClr val="2C3E5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101600"/>
              <a:ext cx="698500" cy="571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766221" y="1526903"/>
            <a:ext cx="6033078" cy="5671093"/>
          </a:xfrm>
          <a:custGeom>
            <a:avLst/>
            <a:gdLst/>
            <a:ahLst/>
            <a:cxnLst/>
            <a:rect l="l" t="t" r="r" b="b"/>
            <a:pathLst>
              <a:path w="6033078" h="5671093">
                <a:moveTo>
                  <a:pt x="0" y="0"/>
                </a:moveTo>
                <a:lnTo>
                  <a:pt x="6033078" y="0"/>
                </a:lnTo>
                <a:lnTo>
                  <a:pt x="6033078" y="5671094"/>
                </a:lnTo>
                <a:lnTo>
                  <a:pt x="0" y="567109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14572" y="1114425"/>
            <a:ext cx="9681304" cy="7205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85"/>
              </a:lnSpc>
            </a:pPr>
            <a:r>
              <a:rPr lang="en-US" sz="4285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Mostly Applied Off-Page Techniques</a:t>
            </a:r>
          </a:p>
          <a:p>
            <a:pPr algn="l">
              <a:lnSpc>
                <a:spcPts val="3428"/>
              </a:lnSpc>
            </a:pPr>
            <a:endParaRPr lang="en-US" sz="4285" b="1">
              <a:solidFill>
                <a:srgbClr val="ECF0F1"/>
              </a:solidFill>
              <a:latin typeface="Proxima Nova Condensed Bold"/>
              <a:ea typeface="Proxima Nova Condensed Bold"/>
              <a:cs typeface="Proxima Nova Condensed Bold"/>
              <a:sym typeface="Proxima Nova Condensed Bold"/>
            </a:endParaRPr>
          </a:p>
          <a:p>
            <a:pPr marL="740136" lvl="1" indent="-370068" algn="l">
              <a:lnSpc>
                <a:spcPts val="3428"/>
              </a:lnSpc>
              <a:buFont typeface="Arial"/>
              <a:buChar char="•"/>
            </a:pPr>
            <a:r>
              <a:rPr lang="en-US" sz="3428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Guest Blogging - Paid</a:t>
            </a:r>
          </a:p>
          <a:p>
            <a:pPr marL="740136" lvl="1" indent="-370068" algn="l">
              <a:lnSpc>
                <a:spcPts val="3428"/>
              </a:lnSpc>
              <a:buFont typeface="Arial"/>
              <a:buChar char="•"/>
            </a:pPr>
            <a:r>
              <a:rPr lang="en-US" sz="3428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Podcast &amp; Webinar Collaborations</a:t>
            </a:r>
          </a:p>
          <a:p>
            <a:pPr marL="740136" lvl="1" indent="-370068" algn="l">
              <a:lnSpc>
                <a:spcPts val="3428"/>
              </a:lnSpc>
              <a:buFont typeface="Arial"/>
              <a:buChar char="•"/>
            </a:pPr>
            <a:r>
              <a:rPr lang="en-US" sz="3428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Digital PR &amp; Brand Mentions</a:t>
            </a:r>
          </a:p>
          <a:p>
            <a:pPr marL="740136" lvl="1" indent="-370068" algn="l">
              <a:lnSpc>
                <a:spcPts val="3428"/>
              </a:lnSpc>
              <a:buFont typeface="Arial"/>
              <a:buChar char="•"/>
            </a:pPr>
            <a:r>
              <a:rPr lang="en-US" sz="3428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Content Syndication</a:t>
            </a:r>
          </a:p>
          <a:p>
            <a:pPr marL="740136" lvl="1" indent="-370068" algn="l">
              <a:lnSpc>
                <a:spcPts val="3428"/>
              </a:lnSpc>
              <a:buFont typeface="Arial"/>
              <a:buChar char="•"/>
            </a:pPr>
            <a:r>
              <a:rPr lang="en-US" sz="3428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Niche Communities</a:t>
            </a:r>
          </a:p>
          <a:p>
            <a:pPr marL="740136" lvl="1" indent="-370068" algn="l">
              <a:lnSpc>
                <a:spcPts val="3428"/>
              </a:lnSpc>
              <a:buFont typeface="Arial"/>
              <a:buChar char="•"/>
            </a:pPr>
            <a:r>
              <a:rPr lang="en-US" sz="3428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Visual Assets</a:t>
            </a:r>
          </a:p>
          <a:p>
            <a:pPr marL="740136" lvl="1" indent="-370068" algn="l">
              <a:lnSpc>
                <a:spcPts val="3428"/>
              </a:lnSpc>
              <a:buFont typeface="Arial"/>
              <a:buChar char="•"/>
            </a:pPr>
            <a:r>
              <a:rPr lang="en-US" sz="3428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Influencer Partnerships / Influencer Outreach</a:t>
            </a:r>
          </a:p>
          <a:p>
            <a:pPr marL="740136" lvl="1" indent="-370068" algn="l">
              <a:lnSpc>
                <a:spcPts val="3428"/>
              </a:lnSpc>
              <a:buFont typeface="Arial"/>
              <a:buChar char="•"/>
            </a:pPr>
            <a:r>
              <a:rPr lang="en-US" sz="3428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Partner Websites</a:t>
            </a:r>
          </a:p>
          <a:p>
            <a:pPr marL="740136" lvl="1" indent="-370068" algn="l">
              <a:lnSpc>
                <a:spcPts val="3428"/>
              </a:lnSpc>
              <a:buFont typeface="Arial"/>
              <a:buChar char="•"/>
            </a:pPr>
            <a:r>
              <a:rPr lang="en-US" sz="3428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Publisher Outreach</a:t>
            </a:r>
          </a:p>
          <a:p>
            <a:pPr marL="740136" lvl="1" indent="-370068" algn="l">
              <a:lnSpc>
                <a:spcPts val="3428"/>
              </a:lnSpc>
              <a:buFont typeface="Arial"/>
              <a:buChar char="•"/>
            </a:pPr>
            <a:r>
              <a:rPr lang="en-US" sz="3428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Link Exchange</a:t>
            </a:r>
          </a:p>
          <a:p>
            <a:pPr marL="740136" lvl="1" indent="-370068" algn="l">
              <a:lnSpc>
                <a:spcPts val="3428"/>
              </a:lnSpc>
              <a:buFont typeface="Arial"/>
              <a:buChar char="•"/>
            </a:pPr>
            <a:r>
              <a:rPr lang="en-US" sz="3428" b="1">
                <a:solidFill>
                  <a:srgbClr val="ECF0F1"/>
                </a:solidFill>
                <a:latin typeface="Proxima Nova Condensed Bold"/>
                <a:ea typeface="Proxima Nova Condensed Bold"/>
                <a:cs typeface="Proxima Nova Condensed Bold"/>
                <a:sym typeface="Proxima Nova Condensed Bold"/>
              </a:rPr>
              <a:t>Resource Page Links</a:t>
            </a:r>
          </a:p>
          <a:p>
            <a:pPr algn="l">
              <a:lnSpc>
                <a:spcPts val="3428"/>
              </a:lnSpc>
            </a:pPr>
            <a:endParaRPr lang="en-US" sz="3428" b="1">
              <a:solidFill>
                <a:srgbClr val="ECF0F1"/>
              </a:solidFill>
              <a:latin typeface="Proxima Nova Condensed Bold"/>
              <a:ea typeface="Proxima Nova Condensed Bold"/>
              <a:cs typeface="Proxima Nova Condensed Bold"/>
              <a:sym typeface="Proxima Nova Condensed Bold"/>
            </a:endParaRPr>
          </a:p>
          <a:p>
            <a:pPr algn="l">
              <a:lnSpc>
                <a:spcPts val="3428"/>
              </a:lnSpc>
            </a:pPr>
            <a:endParaRPr lang="en-US" sz="3428" b="1">
              <a:solidFill>
                <a:srgbClr val="ECF0F1"/>
              </a:solidFill>
              <a:latin typeface="Proxima Nova Condensed Bold"/>
              <a:ea typeface="Proxima Nova Condensed Bold"/>
              <a:cs typeface="Proxima Nova Condensed Bold"/>
              <a:sym typeface="Proxima Nova Condensed Bold"/>
            </a:endParaRPr>
          </a:p>
          <a:p>
            <a:pPr marL="0" lvl="0" indent="0" algn="l">
              <a:lnSpc>
                <a:spcPts val="4285"/>
              </a:lnSpc>
            </a:pPr>
            <a:endParaRPr lang="en-US" sz="3428" b="1">
              <a:solidFill>
                <a:srgbClr val="ECF0F1"/>
              </a:solidFill>
              <a:latin typeface="Proxima Nova Condensed Bold"/>
              <a:ea typeface="Proxima Nova Condensed Bold"/>
              <a:cs typeface="Proxima Nova Condensed Bold"/>
              <a:sym typeface="Proxima Nova Condensed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67975" y="9307228"/>
            <a:ext cx="6585425" cy="384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2962"/>
              </a:lnSpc>
            </a:pPr>
            <a:r>
              <a:rPr lang="en-US" sz="2962" dirty="0" smtClean="0">
                <a:solidFill>
                  <a:srgbClr val="ECF0F1"/>
                </a:solidFill>
                <a:latin typeface="Touvlo"/>
                <a:ea typeface="Touvlo"/>
                <a:cs typeface="Touvlo"/>
                <a:sym typeface="Touvlo"/>
              </a:rPr>
              <a:t>[</a:t>
            </a:r>
            <a:r>
              <a:rPr lang="en-US" sz="2962" dirty="0" err="1" smtClean="0">
                <a:solidFill>
                  <a:srgbClr val="ECF0F1"/>
                </a:solidFill>
                <a:latin typeface="Touvlo"/>
                <a:ea typeface="Touvlo"/>
                <a:cs typeface="Touvlo"/>
                <a:sym typeface="Touvlo"/>
              </a:rPr>
              <a:t>adHamster</a:t>
            </a:r>
            <a:r>
              <a:rPr lang="en-US" sz="2962" dirty="0" smtClean="0">
                <a:solidFill>
                  <a:srgbClr val="ECF0F1"/>
                </a:solidFill>
                <a:latin typeface="Touvlo"/>
                <a:ea typeface="Touvlo"/>
                <a:cs typeface="Touvlo"/>
                <a:sym typeface="Touvlo"/>
              </a:rPr>
              <a:t> </a:t>
            </a:r>
            <a:r>
              <a:rPr lang="en-US" sz="2962" dirty="0">
                <a:solidFill>
                  <a:srgbClr val="ECF0F1"/>
                </a:solidFill>
                <a:latin typeface="Touvlo"/>
                <a:ea typeface="Touvlo"/>
                <a:cs typeface="Touvlo"/>
                <a:sym typeface="Touvlo"/>
              </a:rPr>
              <a:t>- The Digital Refinery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9538248" y="9164889"/>
            <a:ext cx="5410434" cy="909782"/>
            <a:chOff x="0" y="0"/>
            <a:chExt cx="7213912" cy="1213043"/>
          </a:xfrm>
        </p:grpSpPr>
        <p:sp>
          <p:nvSpPr>
            <p:cNvPr id="14" name="TextBox 14"/>
            <p:cNvSpPr txBox="1"/>
            <p:nvPr/>
          </p:nvSpPr>
          <p:spPr>
            <a:xfrm>
              <a:off x="0" y="552444"/>
              <a:ext cx="7213912" cy="6605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65"/>
                </a:lnSpc>
                <a:spcBef>
                  <a:spcPct val="0"/>
                </a:spcBef>
              </a:pPr>
              <a:r>
                <a:rPr lang="en-US" sz="2975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Shumail Ayub - SEO Expert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66675"/>
              <a:ext cx="7213912" cy="7563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861"/>
                </a:lnSpc>
                <a:spcBef>
                  <a:spcPct val="0"/>
                </a:spcBef>
              </a:pPr>
              <a:r>
                <a:rPr lang="en-US" sz="3472" b="1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PRESENTED BY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8240375" y="0"/>
            <a:ext cx="47625" cy="10287000"/>
            <a:chOff x="0" y="0"/>
            <a:chExt cx="5485" cy="11847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85" cy="1184737"/>
            </a:xfrm>
            <a:custGeom>
              <a:avLst/>
              <a:gdLst/>
              <a:ahLst/>
              <a:cxnLst/>
              <a:rect l="l" t="t" r="r" b="b"/>
              <a:pathLst>
                <a:path w="5485" h="1184737">
                  <a:moveTo>
                    <a:pt x="0" y="0"/>
                  </a:moveTo>
                  <a:lnTo>
                    <a:pt x="5485" y="0"/>
                  </a:lnTo>
                  <a:lnTo>
                    <a:pt x="5485" y="1184737"/>
                  </a:lnTo>
                  <a:lnTo>
                    <a:pt x="0" y="1184737"/>
                  </a:lnTo>
                  <a:close/>
                </a:path>
              </a:pathLst>
            </a:custGeom>
            <a:blipFill>
              <a:blip r:embed="rId2"/>
              <a:stretch>
                <a:fillRect l="-10942366" r="-10942366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>
            <a:off x="615661" y="471385"/>
            <a:ext cx="9551445" cy="5433794"/>
          </a:xfrm>
          <a:custGeom>
            <a:avLst/>
            <a:gdLst/>
            <a:ahLst/>
            <a:cxnLst/>
            <a:rect l="l" t="t" r="r" b="b"/>
            <a:pathLst>
              <a:path w="9551445" h="5433794">
                <a:moveTo>
                  <a:pt x="0" y="0"/>
                </a:moveTo>
                <a:lnTo>
                  <a:pt x="9551445" y="0"/>
                </a:lnTo>
                <a:lnTo>
                  <a:pt x="9551445" y="5433795"/>
                </a:lnTo>
                <a:lnTo>
                  <a:pt x="0" y="543379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958041" y="5905180"/>
            <a:ext cx="11301259" cy="4916048"/>
          </a:xfrm>
          <a:custGeom>
            <a:avLst/>
            <a:gdLst/>
            <a:ahLst/>
            <a:cxnLst/>
            <a:rect l="l" t="t" r="r" b="b"/>
            <a:pathLst>
              <a:path w="11301259" h="4916048">
                <a:moveTo>
                  <a:pt x="0" y="0"/>
                </a:moveTo>
                <a:lnTo>
                  <a:pt x="11301259" y="0"/>
                </a:lnTo>
                <a:lnTo>
                  <a:pt x="11301259" y="4916047"/>
                </a:lnTo>
                <a:lnTo>
                  <a:pt x="0" y="49160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896843" y="1468548"/>
            <a:ext cx="5728891" cy="637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97"/>
              </a:lnSpc>
              <a:spcBef>
                <a:spcPct val="0"/>
              </a:spcBef>
            </a:pPr>
            <a:r>
              <a:rPr lang="en-US" sz="3783">
                <a:solidFill>
                  <a:srgbClr val="FFFFFF"/>
                </a:solidFill>
                <a:latin typeface="Touvlo"/>
                <a:ea typeface="Touvlo"/>
                <a:cs typeface="Touvlo"/>
                <a:sym typeface="Touvlo"/>
              </a:rPr>
              <a:t>Partners or competitors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03585"/>
            <a:ext cx="6986588" cy="10287000"/>
            <a:chOff x="0" y="0"/>
            <a:chExt cx="1573413" cy="2316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3413" cy="2316681"/>
            </a:xfrm>
            <a:custGeom>
              <a:avLst/>
              <a:gdLst/>
              <a:ahLst/>
              <a:cxnLst/>
              <a:rect l="l" t="t" r="r" b="b"/>
              <a:pathLst>
                <a:path w="1573413" h="2316681">
                  <a:moveTo>
                    <a:pt x="0" y="0"/>
                  </a:moveTo>
                  <a:lnTo>
                    <a:pt x="1573413" y="0"/>
                  </a:lnTo>
                  <a:lnTo>
                    <a:pt x="1573413" y="2316681"/>
                  </a:lnTo>
                  <a:lnTo>
                    <a:pt x="0" y="2316681"/>
                  </a:lnTo>
                  <a:close/>
                </a:path>
              </a:pathLst>
            </a:custGeom>
            <a:blipFill>
              <a:blip r:embed="rId2"/>
              <a:stretch>
                <a:fillRect l="-18470" t="-890" r="-10746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7193853" y="203585"/>
            <a:ext cx="8324850" cy="1796104"/>
            <a:chOff x="0" y="0"/>
            <a:chExt cx="11099800" cy="2394806"/>
          </a:xfrm>
        </p:grpSpPr>
        <p:sp>
          <p:nvSpPr>
            <p:cNvPr id="5" name="TextBox 5"/>
            <p:cNvSpPr txBox="1"/>
            <p:nvPr/>
          </p:nvSpPr>
          <p:spPr>
            <a:xfrm>
              <a:off x="0" y="123825"/>
              <a:ext cx="11099800" cy="1249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800"/>
                </a:lnSpc>
              </a:pPr>
              <a:r>
                <a:rPr lang="en-US" sz="6800" b="1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Key Challenges We Face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39486"/>
              <a:ext cx="11099800" cy="655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47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718000" y="1999690"/>
            <a:ext cx="7671717" cy="7520653"/>
            <a:chOff x="0" y="0"/>
            <a:chExt cx="10228956" cy="10027538"/>
          </a:xfrm>
        </p:grpSpPr>
        <p:sp>
          <p:nvSpPr>
            <p:cNvPr id="8" name="TextBox 8"/>
            <p:cNvSpPr txBox="1"/>
            <p:nvPr/>
          </p:nvSpPr>
          <p:spPr>
            <a:xfrm>
              <a:off x="0" y="-66675"/>
              <a:ext cx="10228956" cy="779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979"/>
                </a:lnSpc>
              </a:pPr>
              <a:r>
                <a:rPr lang="en-US" sz="3557" b="1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PLATFORM REACTIONS (VPN / IP USE)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40682" y="1838558"/>
              <a:ext cx="8841280" cy="81889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35769" lvl="1" indent="-317884" algn="l">
                <a:lnSpc>
                  <a:spcPts val="4122"/>
                </a:lnSpc>
                <a:buFont typeface="Arial"/>
                <a:buChar char="•"/>
              </a:pPr>
              <a:r>
                <a:rPr lang="en-US" sz="2944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VPN detection</a:t>
              </a:r>
            </a:p>
            <a:p>
              <a:pPr marL="635769" lvl="1" indent="-317884" algn="l">
                <a:lnSpc>
                  <a:spcPts val="4122"/>
                </a:lnSpc>
                <a:buFont typeface="Arial"/>
                <a:buChar char="•"/>
              </a:pPr>
              <a:r>
                <a:rPr lang="en-US" sz="2944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IP reputation</a:t>
              </a:r>
            </a:p>
            <a:p>
              <a:pPr marL="635769" lvl="1" indent="-317884" algn="l">
                <a:lnSpc>
                  <a:spcPts val="4122"/>
                </a:lnSpc>
                <a:buFont typeface="Arial"/>
                <a:buChar char="•"/>
              </a:pPr>
              <a:r>
                <a:rPr lang="en-US" sz="2944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Trust reduction</a:t>
              </a:r>
            </a:p>
            <a:p>
              <a:pPr marL="635769" lvl="1" indent="-317884" algn="l">
                <a:lnSpc>
                  <a:spcPts val="4122"/>
                </a:lnSpc>
                <a:buFont typeface="Arial"/>
                <a:buChar char="•"/>
              </a:pPr>
              <a:r>
                <a:rPr lang="en-US" sz="2944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Rate limits</a:t>
              </a:r>
            </a:p>
            <a:p>
              <a:pPr marL="635769" lvl="1" indent="-317884" algn="l">
                <a:lnSpc>
                  <a:spcPts val="4122"/>
                </a:lnSpc>
                <a:buFont typeface="Arial"/>
                <a:buChar char="•"/>
              </a:pPr>
              <a:r>
                <a:rPr lang="en-US" sz="2944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Shadow bans</a:t>
              </a:r>
            </a:p>
            <a:p>
              <a:pPr marL="635769" lvl="1" indent="-317884" algn="l">
                <a:lnSpc>
                  <a:spcPts val="4122"/>
                </a:lnSpc>
                <a:buFont typeface="Arial"/>
                <a:buChar char="•"/>
              </a:pPr>
              <a:r>
                <a:rPr lang="en-US" sz="2944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CAPTCHA loops</a:t>
              </a:r>
            </a:p>
            <a:p>
              <a:pPr marL="635769" lvl="1" indent="-317884" algn="l">
                <a:lnSpc>
                  <a:spcPts val="4122"/>
                </a:lnSpc>
                <a:buFont typeface="Arial"/>
                <a:buChar char="•"/>
              </a:pPr>
              <a:r>
                <a:rPr lang="en-US" sz="2944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Access challenges</a:t>
              </a:r>
            </a:p>
            <a:p>
              <a:pPr marL="635769" lvl="1" indent="-317884" algn="l">
                <a:lnSpc>
                  <a:spcPts val="4122"/>
                </a:lnSpc>
                <a:buFont typeface="Arial"/>
                <a:buChar char="•"/>
              </a:pPr>
              <a:r>
                <a:rPr lang="en-US" sz="2944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Session limits</a:t>
              </a:r>
            </a:p>
            <a:p>
              <a:pPr marL="635769" lvl="1" indent="-317884" algn="l">
                <a:lnSpc>
                  <a:spcPts val="4122"/>
                </a:lnSpc>
                <a:buFont typeface="Arial"/>
                <a:buChar char="•"/>
              </a:pPr>
              <a:r>
                <a:rPr lang="en-US" sz="2944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Account throttling</a:t>
              </a:r>
            </a:p>
            <a:p>
              <a:pPr marL="635769" lvl="1" indent="-317884" algn="l">
                <a:lnSpc>
                  <a:spcPts val="4122"/>
                </a:lnSpc>
                <a:buFont typeface="Arial"/>
                <a:buChar char="•"/>
              </a:pPr>
              <a:r>
                <a:rPr lang="en-US" sz="2944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Multiple Login Issues</a:t>
              </a:r>
            </a:p>
            <a:p>
              <a:pPr algn="l">
                <a:lnSpc>
                  <a:spcPts val="4122"/>
                </a:lnSpc>
              </a:pPr>
              <a:endParaRPr lang="en-US" sz="2944">
                <a:solidFill>
                  <a:srgbClr val="ECF0F1"/>
                </a:solidFill>
                <a:latin typeface="Touvlo"/>
                <a:ea typeface="Touvlo"/>
                <a:cs typeface="Touvlo"/>
                <a:sym typeface="Touvlo"/>
              </a:endParaRPr>
            </a:p>
            <a:p>
              <a:pPr algn="l">
                <a:lnSpc>
                  <a:spcPts val="4122"/>
                </a:lnSpc>
              </a:pPr>
              <a:endParaRPr lang="en-US" sz="2944">
                <a:solidFill>
                  <a:srgbClr val="ECF0F1"/>
                </a:solidFill>
                <a:latin typeface="Touvlo"/>
                <a:ea typeface="Touvlo"/>
                <a:cs typeface="Touvlo"/>
                <a:sym typeface="Touvl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03585"/>
            <a:ext cx="6986588" cy="10287000"/>
            <a:chOff x="0" y="0"/>
            <a:chExt cx="1573413" cy="2316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3413" cy="2316681"/>
            </a:xfrm>
            <a:custGeom>
              <a:avLst/>
              <a:gdLst/>
              <a:ahLst/>
              <a:cxnLst/>
              <a:rect l="l" t="t" r="r" b="b"/>
              <a:pathLst>
                <a:path w="1573413" h="2316681">
                  <a:moveTo>
                    <a:pt x="0" y="0"/>
                  </a:moveTo>
                  <a:lnTo>
                    <a:pt x="1573413" y="0"/>
                  </a:lnTo>
                  <a:lnTo>
                    <a:pt x="1573413" y="2316681"/>
                  </a:lnTo>
                  <a:lnTo>
                    <a:pt x="0" y="2316681"/>
                  </a:lnTo>
                  <a:close/>
                </a:path>
              </a:pathLst>
            </a:custGeom>
            <a:blipFill>
              <a:blip r:embed="rId2"/>
              <a:stretch>
                <a:fillRect l="-18470" t="-890" r="-10746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7766654" y="1852593"/>
            <a:ext cx="6730517" cy="6396715"/>
            <a:chOff x="0" y="0"/>
            <a:chExt cx="8974022" cy="8528954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8974022" cy="8798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572"/>
                </a:lnSpc>
              </a:pPr>
              <a:r>
                <a:rPr lang="en-US" sz="3980" b="1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 CLIENT OFF-PAGE RESTRICTIONS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305685" y="1072484"/>
              <a:ext cx="7183582" cy="74564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1451" lvl="1" indent="-345725" algn="l">
                <a:lnSpc>
                  <a:spcPts val="4483"/>
                </a:lnSpc>
                <a:buFont typeface="Arial"/>
                <a:buChar char="•"/>
              </a:pPr>
              <a:r>
                <a:rPr lang="en-US" sz="3202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Outreach limits</a:t>
              </a:r>
            </a:p>
            <a:p>
              <a:pPr marL="691451" lvl="1" indent="-345725" algn="l">
                <a:lnSpc>
                  <a:spcPts val="4483"/>
                </a:lnSpc>
                <a:buFont typeface="Arial"/>
                <a:buChar char="•"/>
              </a:pPr>
              <a:r>
                <a:rPr lang="en-US" sz="3202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Link exchange ban</a:t>
              </a:r>
            </a:p>
            <a:p>
              <a:pPr marL="691451" lvl="1" indent="-345725" algn="l">
                <a:lnSpc>
                  <a:spcPts val="4483"/>
                </a:lnSpc>
                <a:buFont typeface="Arial"/>
                <a:buChar char="•"/>
              </a:pPr>
              <a:r>
                <a:rPr lang="en-US" sz="3202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No partnerships</a:t>
              </a:r>
            </a:p>
            <a:p>
              <a:pPr marL="691451" lvl="1" indent="-345725" algn="l">
                <a:lnSpc>
                  <a:spcPts val="4483"/>
                </a:lnSpc>
                <a:buFont typeface="Arial"/>
                <a:buChar char="•"/>
              </a:pPr>
              <a:r>
                <a:rPr lang="en-US" sz="3202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Brand risk</a:t>
              </a:r>
            </a:p>
            <a:p>
              <a:pPr marL="691451" lvl="1" indent="-345725" algn="l">
                <a:lnSpc>
                  <a:spcPts val="4483"/>
                </a:lnSpc>
                <a:buFont typeface="Arial"/>
                <a:buChar char="•"/>
              </a:pPr>
              <a:r>
                <a:rPr lang="en-US" sz="3202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Competitor fear</a:t>
              </a:r>
            </a:p>
            <a:p>
              <a:pPr marL="691451" lvl="1" indent="-345725" algn="l">
                <a:lnSpc>
                  <a:spcPts val="4483"/>
                </a:lnSpc>
                <a:buFont typeface="Arial"/>
                <a:buChar char="•"/>
              </a:pPr>
              <a:r>
                <a:rPr lang="en-US" sz="3202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Legal limits</a:t>
              </a:r>
            </a:p>
            <a:p>
              <a:pPr marL="691451" lvl="1" indent="-345725" algn="l">
                <a:lnSpc>
                  <a:spcPts val="4483"/>
                </a:lnSpc>
                <a:buFont typeface="Arial"/>
                <a:buChar char="•"/>
              </a:pPr>
              <a:r>
                <a:rPr lang="en-US" sz="3202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NDA constraints</a:t>
              </a:r>
            </a:p>
            <a:p>
              <a:pPr marL="691451" lvl="1" indent="-345725" algn="l">
                <a:lnSpc>
                  <a:spcPts val="4483"/>
                </a:lnSpc>
                <a:buFont typeface="Arial"/>
                <a:buChar char="•"/>
              </a:pPr>
              <a:r>
                <a:rPr lang="en-US" sz="3202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Organic only</a:t>
              </a:r>
            </a:p>
            <a:p>
              <a:pPr marL="691451" lvl="1" indent="-345725" algn="l">
                <a:lnSpc>
                  <a:spcPts val="4483"/>
                </a:lnSpc>
                <a:buFont typeface="Arial"/>
                <a:buChar char="•"/>
              </a:pPr>
              <a:r>
                <a:rPr lang="en-US" sz="3202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Client control</a:t>
              </a:r>
            </a:p>
            <a:p>
              <a:pPr algn="l">
                <a:lnSpc>
                  <a:spcPts val="4483"/>
                </a:lnSpc>
              </a:pPr>
              <a:endParaRPr lang="en-US" sz="3202">
                <a:solidFill>
                  <a:srgbClr val="ECF0F1"/>
                </a:solidFill>
                <a:latin typeface="Touvlo"/>
                <a:ea typeface="Touvlo"/>
                <a:cs typeface="Touvlo"/>
                <a:sym typeface="Touvlo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193853" y="203585"/>
            <a:ext cx="8324850" cy="1796104"/>
            <a:chOff x="0" y="0"/>
            <a:chExt cx="11099800" cy="2394806"/>
          </a:xfrm>
        </p:grpSpPr>
        <p:sp>
          <p:nvSpPr>
            <p:cNvPr id="8" name="TextBox 8"/>
            <p:cNvSpPr txBox="1"/>
            <p:nvPr/>
          </p:nvSpPr>
          <p:spPr>
            <a:xfrm>
              <a:off x="0" y="123825"/>
              <a:ext cx="11099800" cy="1249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800"/>
                </a:lnSpc>
              </a:pPr>
              <a:r>
                <a:rPr lang="en-US" sz="6800" b="1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Key Challenges We Face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739486"/>
              <a:ext cx="11099800" cy="655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47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C3E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203585"/>
            <a:ext cx="6986588" cy="10287000"/>
            <a:chOff x="0" y="0"/>
            <a:chExt cx="1573413" cy="231668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573413" cy="2316681"/>
            </a:xfrm>
            <a:custGeom>
              <a:avLst/>
              <a:gdLst/>
              <a:ahLst/>
              <a:cxnLst/>
              <a:rect l="l" t="t" r="r" b="b"/>
              <a:pathLst>
                <a:path w="1573413" h="2316681">
                  <a:moveTo>
                    <a:pt x="0" y="0"/>
                  </a:moveTo>
                  <a:lnTo>
                    <a:pt x="1573413" y="0"/>
                  </a:lnTo>
                  <a:lnTo>
                    <a:pt x="1573413" y="2316681"/>
                  </a:lnTo>
                  <a:lnTo>
                    <a:pt x="0" y="2316681"/>
                  </a:lnTo>
                  <a:close/>
                </a:path>
              </a:pathLst>
            </a:custGeom>
            <a:blipFill>
              <a:blip r:embed="rId2"/>
              <a:stretch>
                <a:fillRect l="-18470" t="-890" r="-107461"/>
              </a:stretch>
            </a:blipFill>
          </p:spPr>
        </p:sp>
      </p:grpSp>
      <p:grpSp>
        <p:nvGrpSpPr>
          <p:cNvPr id="4" name="Group 4"/>
          <p:cNvGrpSpPr/>
          <p:nvPr/>
        </p:nvGrpSpPr>
        <p:grpSpPr>
          <a:xfrm>
            <a:off x="7931336" y="1830560"/>
            <a:ext cx="6324374" cy="6479240"/>
            <a:chOff x="0" y="0"/>
            <a:chExt cx="8432499" cy="8638987"/>
          </a:xfrm>
        </p:grpSpPr>
        <p:sp>
          <p:nvSpPr>
            <p:cNvPr id="5" name="TextBox 5"/>
            <p:cNvSpPr txBox="1"/>
            <p:nvPr/>
          </p:nvSpPr>
          <p:spPr>
            <a:xfrm>
              <a:off x="0" y="-76200"/>
              <a:ext cx="8432499" cy="89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5708"/>
                </a:lnSpc>
              </a:pPr>
              <a:r>
                <a:rPr lang="en-US" sz="4077" b="1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 US OUTREACH CHALLENGES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761545"/>
              <a:ext cx="7358864" cy="687744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08322" lvl="1" indent="-354161" algn="l">
                <a:lnSpc>
                  <a:spcPts val="4593"/>
                </a:lnSpc>
                <a:buFont typeface="Arial"/>
                <a:buChar char="•"/>
              </a:pPr>
              <a:r>
                <a:rPr lang="en-US" sz="328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Slow responses</a:t>
              </a:r>
            </a:p>
            <a:p>
              <a:pPr marL="708322" lvl="1" indent="-354161" algn="l">
                <a:lnSpc>
                  <a:spcPts val="4593"/>
                </a:lnSpc>
                <a:buFont typeface="Arial"/>
                <a:buChar char="•"/>
              </a:pPr>
              <a:r>
                <a:rPr lang="en-US" sz="328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Time-zone gaps</a:t>
              </a:r>
            </a:p>
            <a:p>
              <a:pPr marL="708322" lvl="1" indent="-354161" algn="l">
                <a:lnSpc>
                  <a:spcPts val="4593"/>
                </a:lnSpc>
                <a:buFont typeface="Arial"/>
                <a:buChar char="•"/>
              </a:pPr>
              <a:r>
                <a:rPr lang="en-US" sz="328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Approval delays</a:t>
              </a:r>
            </a:p>
            <a:p>
              <a:pPr marL="708322" lvl="1" indent="-354161" algn="l">
                <a:lnSpc>
                  <a:spcPts val="4593"/>
                </a:lnSpc>
                <a:buFont typeface="Arial"/>
                <a:buChar char="•"/>
              </a:pPr>
              <a:r>
                <a:rPr lang="en-US" sz="328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Limited access</a:t>
              </a:r>
            </a:p>
            <a:p>
              <a:pPr marL="708322" lvl="1" indent="-354161" algn="l">
                <a:lnSpc>
                  <a:spcPts val="4593"/>
                </a:lnSpc>
                <a:buFont typeface="Arial"/>
                <a:buChar char="•"/>
              </a:pPr>
              <a:r>
                <a:rPr lang="en-US" sz="328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Trust issues</a:t>
              </a:r>
            </a:p>
            <a:p>
              <a:pPr marL="708322" lvl="1" indent="-354161" algn="l">
                <a:lnSpc>
                  <a:spcPts val="4593"/>
                </a:lnSpc>
                <a:buFont typeface="Arial"/>
                <a:buChar char="•"/>
              </a:pPr>
              <a:r>
                <a:rPr lang="en-US" sz="328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Email filtering</a:t>
              </a:r>
            </a:p>
            <a:p>
              <a:pPr marL="708322" lvl="1" indent="-354161" algn="l">
                <a:lnSpc>
                  <a:spcPts val="4593"/>
                </a:lnSpc>
                <a:buFont typeface="Arial"/>
                <a:buChar char="•"/>
              </a:pPr>
              <a:r>
                <a:rPr lang="en-US" sz="328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High standards</a:t>
              </a:r>
            </a:p>
            <a:p>
              <a:pPr marL="708322" lvl="1" indent="-354161" algn="l">
                <a:lnSpc>
                  <a:spcPts val="4593"/>
                </a:lnSpc>
                <a:buFont typeface="Arial"/>
                <a:buChar char="•"/>
              </a:pPr>
              <a:r>
                <a:rPr lang="en-US" sz="3280">
                  <a:solidFill>
                    <a:srgbClr val="ECF0F1"/>
                  </a:solidFill>
                  <a:latin typeface="Touvlo"/>
                  <a:ea typeface="Touvlo"/>
                  <a:cs typeface="Touvlo"/>
                  <a:sym typeface="Touvlo"/>
                </a:rPr>
                <a:t>Long negotiations</a:t>
              </a:r>
            </a:p>
            <a:p>
              <a:pPr algn="l">
                <a:lnSpc>
                  <a:spcPts val="4593"/>
                </a:lnSpc>
              </a:pPr>
              <a:endParaRPr lang="en-US" sz="3280">
                <a:solidFill>
                  <a:srgbClr val="ECF0F1"/>
                </a:solidFill>
                <a:latin typeface="Touvlo"/>
                <a:ea typeface="Touvlo"/>
                <a:cs typeface="Touvlo"/>
                <a:sym typeface="Touvlo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193853" y="203585"/>
            <a:ext cx="8324850" cy="1796104"/>
            <a:chOff x="0" y="0"/>
            <a:chExt cx="11099800" cy="2394806"/>
          </a:xfrm>
        </p:grpSpPr>
        <p:sp>
          <p:nvSpPr>
            <p:cNvPr id="8" name="TextBox 8"/>
            <p:cNvSpPr txBox="1"/>
            <p:nvPr/>
          </p:nvSpPr>
          <p:spPr>
            <a:xfrm>
              <a:off x="0" y="123825"/>
              <a:ext cx="11099800" cy="12494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6800"/>
                </a:lnSpc>
              </a:pPr>
              <a:r>
                <a:rPr lang="en-US" sz="6800" b="1">
                  <a:solidFill>
                    <a:srgbClr val="ECF0F1"/>
                  </a:solidFill>
                  <a:latin typeface="Proxima Nova Condensed Bold"/>
                  <a:ea typeface="Proxima Nova Condensed Bold"/>
                  <a:cs typeface="Proxima Nova Condensed Bold"/>
                  <a:sym typeface="Proxima Nova Condensed Bold"/>
                </a:rPr>
                <a:t>Key Challenges We Face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739486"/>
              <a:ext cx="11099800" cy="6553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47"/>
                </a:lnSpc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453</Words>
  <Application>Microsoft Office PowerPoint</Application>
  <PresentationFormat>Custom</PresentationFormat>
  <Paragraphs>137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Touvlo Bold</vt:lpstr>
      <vt:lpstr>Arial</vt:lpstr>
      <vt:lpstr>Proxima Nova Condensed Bold</vt:lpstr>
      <vt:lpstr>Calibri</vt:lpstr>
      <vt:lpstr>Touvlo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 Text Magic Studio Magic Design for Presentations L&amp;P</dc:title>
  <cp:lastModifiedBy>Microsoft account</cp:lastModifiedBy>
  <cp:revision>3</cp:revision>
  <dcterms:created xsi:type="dcterms:W3CDTF">2006-08-16T00:00:00Z</dcterms:created>
  <dcterms:modified xsi:type="dcterms:W3CDTF">2025-12-22T07:33:34Z</dcterms:modified>
  <dc:identifier>DAG8IgdLMGA</dc:identifier>
</cp:coreProperties>
</file>