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8" r:id="rId3"/>
    <p:sldId id="259" r:id="rId4"/>
    <p:sldId id="260" r:id="rId5"/>
    <p:sldId id="262" r:id="rId6"/>
    <p:sldId id="264" r:id="rId7"/>
    <p:sldId id="265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9432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505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9295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7325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4774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6984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27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938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652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952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5743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361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google.com/google-ads/answer/13721750?hl=en&amp;utm_source=chatgpt.com" TargetMode="External"/><Relationship Id="rId2" Type="http://schemas.openxmlformats.org/officeDocument/2006/relationships/hyperlink" Target="https://support.google.com/google-ads/answer/1369577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sz="3600" b="1" dirty="0">
                <a:solidFill>
                  <a:srgbClr val="1A73E8"/>
                </a:solidFill>
                <a:latin typeface="Montserrat"/>
              </a:rPr>
              <a:t>Demand Gen: Understanding Google’s Vision</a:t>
            </a:r>
            <a:r>
              <a:rPr lang="en-US" sz="3600" b="1" dirty="0">
                <a:solidFill>
                  <a:srgbClr val="1A73E8"/>
                </a:solidFill>
                <a:latin typeface="Montserrat"/>
              </a:rPr>
              <a:t>.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Presented by Haider </a:t>
            </a:r>
            <a:r>
              <a:rPr lang="en-US" dirty="0" err="1"/>
              <a:t>hussain</a:t>
            </a:r>
            <a:r>
              <a:rPr lang="en-US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0" y="397431"/>
            <a:ext cx="6571343" cy="1049235"/>
          </a:xfrm>
        </p:spPr>
        <p:txBody>
          <a:bodyPr>
            <a:normAutofit fontScale="90000"/>
          </a:bodyPr>
          <a:lstStyle/>
          <a:p>
            <a:pPr algn="l"/>
            <a:r>
              <a:rPr sz="3600" b="1" dirty="0">
                <a:solidFill>
                  <a:srgbClr val="1A73E8"/>
                </a:solidFill>
                <a:latin typeface="Montserrat"/>
              </a:rPr>
              <a:t>Performance Max vs Demand Gen: Core Differences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2015733"/>
            <a:ext cx="6571343" cy="3860411"/>
          </a:xfrm>
        </p:spPr>
        <p:txBody>
          <a:bodyPr>
            <a:normAutofit fontScale="70000" lnSpcReduction="20000"/>
          </a:bodyPr>
          <a:lstStyle/>
          <a:p>
            <a:endParaRPr dirty="0">
              <a:latin typeface="Montserrat" panose="00000500000000000000" pitchFamily="2" charset="0"/>
            </a:endParaRPr>
          </a:p>
          <a:p>
            <a:pPr>
              <a:defRPr sz="1600"/>
            </a:pP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Objective: </a:t>
            </a:r>
            <a:r>
              <a:rPr sz="2000" dirty="0" err="1">
                <a:solidFill>
                  <a:srgbClr val="202124"/>
                </a:solidFill>
                <a:latin typeface="Montserrat" panose="00000500000000000000" pitchFamily="2" charset="0"/>
              </a:rPr>
              <a:t>PMax</a:t>
            </a: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 maximizes conversions with full automation; Demand Gen inspires consideration and action from pre‑intent audiences.</a:t>
            </a:r>
          </a:p>
          <a:p>
            <a:pPr>
              <a:defRPr sz="1600"/>
            </a:pP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Inventory: </a:t>
            </a:r>
            <a:r>
              <a:rPr sz="2000" dirty="0" err="1">
                <a:solidFill>
                  <a:srgbClr val="202124"/>
                </a:solidFill>
                <a:latin typeface="Montserrat" panose="00000500000000000000" pitchFamily="2" charset="0"/>
              </a:rPr>
              <a:t>PMax</a:t>
            </a: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 covers Search, Display, YouTube, Gmail, Maps; Demand Gen covers YouTube (incl. Shorts), Discover, Gmail.</a:t>
            </a:r>
          </a:p>
          <a:p>
            <a:pPr>
              <a:defRPr sz="1600"/>
            </a:pP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Audience Targeting: </a:t>
            </a:r>
            <a:r>
              <a:rPr sz="2000" dirty="0" err="1">
                <a:solidFill>
                  <a:srgbClr val="202124"/>
                </a:solidFill>
                <a:latin typeface="Montserrat" panose="00000500000000000000" pitchFamily="2" charset="0"/>
              </a:rPr>
              <a:t>PMax</a:t>
            </a: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 automated via signals; Demand Gen allows more manual control with lookalike, interest, and first‑party data.</a:t>
            </a:r>
          </a:p>
          <a:p>
            <a:pPr>
              <a:defRPr sz="1600"/>
            </a:pP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Creative Type: </a:t>
            </a:r>
            <a:r>
              <a:rPr sz="2000" dirty="0" err="1">
                <a:solidFill>
                  <a:srgbClr val="202124"/>
                </a:solidFill>
                <a:latin typeface="Montserrat" panose="00000500000000000000" pitchFamily="2" charset="0"/>
              </a:rPr>
              <a:t>PMax</a:t>
            </a: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 uses dynamic text/image; Demand Gen is visual‑first with image and video creatives.</a:t>
            </a:r>
          </a:p>
          <a:p>
            <a:pPr>
              <a:defRPr sz="1600"/>
            </a:pP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Funnel Stage: </a:t>
            </a:r>
            <a:r>
              <a:rPr sz="2000" dirty="0" err="1">
                <a:solidFill>
                  <a:srgbClr val="202124"/>
                </a:solidFill>
                <a:latin typeface="Montserrat" panose="00000500000000000000" pitchFamily="2" charset="0"/>
              </a:rPr>
              <a:t>PMax</a:t>
            </a: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 drives lower‑funnel conversions; Demand Gen engages mid‑to‑upper funnel users.</a:t>
            </a:r>
          </a:p>
          <a:p>
            <a:pPr>
              <a:defRPr sz="1600"/>
            </a:pP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Sources: Google Ads Help; Seer Interactive; Blueprint Digital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sz="3600" b="1">
                <a:solidFill>
                  <a:srgbClr val="1A73E8"/>
                </a:solidFill>
                <a:latin typeface="Montserrat"/>
              </a:rPr>
              <a:t>When Does It Make Sense to Use Demand Gen?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dirty="0"/>
          </a:p>
          <a:p>
            <a:pPr>
              <a:defRPr sz="1600"/>
            </a:pP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Targeting users in awareness or consideration stages.</a:t>
            </a:r>
          </a:p>
          <a:p>
            <a:pPr>
              <a:defRPr sz="1600"/>
            </a:pP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When prioritizing creative control and visual storytelling.</a:t>
            </a:r>
          </a:p>
          <a:p>
            <a:pPr>
              <a:defRPr sz="1600"/>
            </a:pP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When quality of leads matters more than volume.</a:t>
            </a:r>
          </a:p>
          <a:p>
            <a:pPr>
              <a:defRPr sz="1600"/>
            </a:pP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When leveraging YouTube, Discovery, and Gmail for engagement.</a:t>
            </a:r>
          </a:p>
          <a:p>
            <a:pPr>
              <a:defRPr sz="1600"/>
            </a:pP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Goal: Inspire action before users start searching.</a:t>
            </a:r>
            <a:br>
              <a:rPr lang="en-US" sz="2400" dirty="0">
                <a:latin typeface="Montserrat" panose="00000500000000000000" pitchFamily="2" charset="0"/>
              </a:rPr>
            </a:br>
            <a:br>
              <a:rPr lang="en-US" sz="2400" dirty="0">
                <a:latin typeface="Montserrat" panose="00000500000000000000" pitchFamily="2" charset="0"/>
              </a:rPr>
            </a:br>
            <a:endParaRPr sz="2400" dirty="0">
              <a:latin typeface="Montserrat" panose="00000500000000000000" pitchFamily="2" charset="0"/>
            </a:endParaRPr>
          </a:p>
          <a:p>
            <a:pPr>
              <a:defRPr sz="1600"/>
            </a:pP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Source: </a:t>
            </a:r>
            <a:r>
              <a:rPr sz="2000" dirty="0" err="1">
                <a:solidFill>
                  <a:srgbClr val="202124"/>
                </a:solidFill>
                <a:latin typeface="Montserrat" panose="00000500000000000000" pitchFamily="2" charset="0"/>
              </a:rPr>
              <a:t>Adsmurai</a:t>
            </a: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  Google Demand Generation Campaigns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3254" y="804520"/>
            <a:ext cx="6571343" cy="1049235"/>
          </a:xfrm>
        </p:spPr>
        <p:txBody>
          <a:bodyPr>
            <a:normAutofit fontScale="90000"/>
          </a:bodyPr>
          <a:lstStyle/>
          <a:p>
            <a:pPr algn="l"/>
            <a:r>
              <a:rPr sz="3600" b="1" dirty="0">
                <a:solidFill>
                  <a:srgbClr val="1A73E8"/>
                </a:solidFill>
                <a:latin typeface="Montserrat"/>
              </a:rPr>
              <a:t>Google’s Vision for Demand 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dirty="0">
              <a:latin typeface="Montserrat" panose="00000500000000000000" pitchFamily="2" charset="0"/>
            </a:endParaRPr>
          </a:p>
          <a:p>
            <a:pPr>
              <a:defRPr sz="1600"/>
            </a:pP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Bridges the gap between social discovery and search performance.</a:t>
            </a:r>
          </a:p>
          <a:p>
            <a:pPr>
              <a:defRPr sz="1600"/>
            </a:pP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Designed for marketers competing in visual ecosystems like YouTube Shorts and Discover.</a:t>
            </a:r>
          </a:p>
          <a:p>
            <a:pPr>
              <a:defRPr sz="1600"/>
            </a:pP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Uses AI‑powered audience expansion and creative testing for resonance.</a:t>
            </a:r>
          </a:p>
          <a:p>
            <a:pPr>
              <a:defRPr sz="1600"/>
            </a:pP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Enables pre‑intent performance</a:t>
            </a:r>
            <a:r>
              <a:rPr lang="en-US" sz="2000" dirty="0">
                <a:solidFill>
                  <a:srgbClr val="202124"/>
                </a:solidFill>
                <a:latin typeface="Montserrat" panose="00000500000000000000" pitchFamily="2" charset="0"/>
              </a:rPr>
              <a:t> </a:t>
            </a: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aligning awareness with measurable conversions.</a:t>
            </a:r>
          </a:p>
          <a:p>
            <a:pPr>
              <a:defRPr sz="1600"/>
            </a:pPr>
            <a:r>
              <a:rPr sz="2000" dirty="0">
                <a:solidFill>
                  <a:srgbClr val="202124"/>
                </a:solidFill>
                <a:latin typeface="Montserrat" panose="00000500000000000000" pitchFamily="2" charset="0"/>
              </a:rPr>
              <a:t>Sources: Think with Google; Google Marketing Live 2024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186" y="1149293"/>
            <a:ext cx="6571343" cy="1049235"/>
          </a:xfrm>
        </p:spPr>
        <p:txBody>
          <a:bodyPr/>
          <a:lstStyle/>
          <a:p>
            <a:pPr algn="l"/>
            <a:r>
              <a:rPr lang="en-US" sz="3600" b="1" dirty="0">
                <a:solidFill>
                  <a:srgbClr val="1A73E8"/>
                </a:solidFill>
                <a:latin typeface="Montserrat"/>
              </a:rPr>
              <a:t>Limitations</a:t>
            </a:r>
            <a:endParaRPr sz="3600" b="1" dirty="0">
              <a:solidFill>
                <a:srgbClr val="1A73E8"/>
              </a:solidFill>
              <a:latin typeface="Montserra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2015733"/>
            <a:ext cx="6571343" cy="4160215"/>
          </a:xfrm>
        </p:spPr>
        <p:txBody>
          <a:bodyPr>
            <a:noAutofit/>
          </a:bodyPr>
          <a:lstStyle/>
          <a:p>
            <a:endParaRPr sz="1600" dirty="0">
              <a:latin typeface="Montserrat" panose="00000500000000000000" pitchFamily="2" charset="0"/>
            </a:endParaRPr>
          </a:p>
          <a:p>
            <a:r>
              <a:rPr lang="en-US" sz="1600" b="1" dirty="0">
                <a:latin typeface="Montserrat" panose="00000500000000000000" pitchFamily="2" charset="0"/>
              </a:rPr>
              <a:t>Attribution Complexity: </a:t>
            </a:r>
            <a:r>
              <a:rPr lang="en-US" sz="1600" dirty="0">
                <a:latin typeface="Montserrat" panose="00000500000000000000" pitchFamily="2" charset="0"/>
              </a:rPr>
              <a:t>Users may see your ad in Demand Gen, then search for your brand later. Determining which campaign “deserves” the conversion can be tricky</a:t>
            </a:r>
          </a:p>
          <a:p>
            <a:r>
              <a:rPr lang="en-US" sz="1600" b="1" dirty="0">
                <a:latin typeface="Montserrat" panose="00000500000000000000" pitchFamily="2" charset="0"/>
              </a:rPr>
              <a:t>Creative-Dependent Performance: </a:t>
            </a:r>
            <a:r>
              <a:rPr lang="en-US" sz="1600" dirty="0">
                <a:latin typeface="Montserrat" panose="00000500000000000000" pitchFamily="2" charset="0"/>
              </a:rPr>
              <a:t>Success heavily relies on engaging visuals and messaging. Poor creative can lead to low CTR and engagement.</a:t>
            </a:r>
          </a:p>
          <a:p>
            <a:r>
              <a:rPr lang="en-US" sz="1600" b="1" dirty="0">
                <a:latin typeface="Montserrat" panose="00000500000000000000" pitchFamily="2" charset="0"/>
              </a:rPr>
              <a:t>Reporting Granularity: </a:t>
            </a:r>
            <a:r>
              <a:rPr lang="en-US" sz="1600" dirty="0">
                <a:latin typeface="Montserrat" panose="00000500000000000000" pitchFamily="2" charset="0"/>
              </a:rPr>
              <a:t>You may see overall campaign performance, but detailed placement-level insights and exact audience behavior are often limited.</a:t>
            </a:r>
          </a:p>
          <a:p>
            <a:pPr>
              <a:defRPr sz="1600"/>
            </a:pPr>
            <a:r>
              <a:rPr sz="1600" dirty="0">
                <a:solidFill>
                  <a:srgbClr val="202124"/>
                </a:solidFill>
                <a:latin typeface="Montserrat" panose="00000500000000000000" pitchFamily="2" charset="0"/>
              </a:rPr>
              <a:t>Source: Scale Marketing  </a:t>
            </a:r>
            <a:r>
              <a:rPr sz="1600" dirty="0" err="1">
                <a:solidFill>
                  <a:srgbClr val="202124"/>
                </a:solidFill>
                <a:latin typeface="Montserrat" panose="00000500000000000000" pitchFamily="2" charset="0"/>
              </a:rPr>
              <a:t>PMax</a:t>
            </a:r>
            <a:r>
              <a:rPr sz="1600" dirty="0">
                <a:solidFill>
                  <a:srgbClr val="202124"/>
                </a:solidFill>
                <a:latin typeface="Montserrat" panose="00000500000000000000" pitchFamily="2" charset="0"/>
              </a:rPr>
              <a:t> vs Demand Gen Guide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0B17-2C80-766D-5D4E-37527F922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066" y="1309415"/>
            <a:ext cx="6571343" cy="1049235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1A73E8"/>
                </a:solidFill>
                <a:latin typeface="Montserrat"/>
              </a:rPr>
              <a:t>Google vs </a:t>
            </a:r>
            <a:r>
              <a:rPr lang="en-US" b="1" dirty="0" err="1">
                <a:solidFill>
                  <a:srgbClr val="1A73E8"/>
                </a:solidFill>
                <a:latin typeface="Montserrat"/>
              </a:rPr>
              <a:t>Fospha</a:t>
            </a:r>
            <a:br>
              <a:rPr lang="en-US" b="1" dirty="0">
                <a:solidFill>
                  <a:srgbClr val="1A73E8"/>
                </a:solidFill>
                <a:latin typeface="Montserrat"/>
              </a:rPr>
            </a:br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BA0B239-047D-F174-32C8-07DA92330E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7644" y="2016125"/>
            <a:ext cx="6463037" cy="3449638"/>
          </a:xfrm>
        </p:spPr>
      </p:pic>
    </p:spTree>
    <p:extLst>
      <p:ext uri="{BB962C8B-B14F-4D97-AF65-F5344CB8AC3E}">
        <p14:creationId xmlns:p14="http://schemas.microsoft.com/office/powerpoint/2010/main" val="616509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6B75A1-8B88-099F-987E-A061A5B5BF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31749-49C5-1002-B6C4-84F811220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3477" y="1019704"/>
            <a:ext cx="6571343" cy="104923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1A73E8"/>
                </a:solidFill>
                <a:latin typeface="Montserrat"/>
              </a:rPr>
              <a:t>Platform comparable numbers</a:t>
            </a:r>
            <a:br>
              <a:rPr lang="en-US" b="1" dirty="0">
                <a:solidFill>
                  <a:srgbClr val="1A73E8"/>
                </a:solidFill>
                <a:latin typeface="Montserrat"/>
              </a:rPr>
            </a:b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D0CE07D-8BFD-D3A1-3421-E72B089A12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3038" y="2352464"/>
            <a:ext cx="6572250" cy="2153071"/>
          </a:xfrm>
        </p:spPr>
      </p:pic>
    </p:spTree>
    <p:extLst>
      <p:ext uri="{BB962C8B-B14F-4D97-AF65-F5344CB8AC3E}">
        <p14:creationId xmlns:p14="http://schemas.microsoft.com/office/powerpoint/2010/main" val="1988620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0" y="1194265"/>
            <a:ext cx="6571343" cy="1049235"/>
          </a:xfrm>
        </p:spPr>
        <p:txBody>
          <a:bodyPr/>
          <a:lstStyle/>
          <a:p>
            <a:pPr algn="l"/>
            <a:r>
              <a:rPr sz="3600" b="1">
                <a:solidFill>
                  <a:srgbClr val="1A73E8"/>
                </a:solidFill>
                <a:latin typeface="Montserrat"/>
              </a:rPr>
              <a:t>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endParaRPr dirty="0">
              <a:latin typeface="Montserrat" panose="00000500000000000000" pitchFamily="2" charset="0"/>
            </a:endParaRPr>
          </a:p>
          <a:p>
            <a:pPr>
              <a:defRPr sz="1600"/>
            </a:pPr>
            <a:r>
              <a:rPr sz="3500" dirty="0">
                <a:solidFill>
                  <a:srgbClr val="202124"/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Google Ads Help: </a:t>
            </a:r>
            <a:r>
              <a:rPr sz="3500" dirty="0">
                <a:solidFill>
                  <a:srgbClr val="202124"/>
                </a:solidFill>
                <a:latin typeface="Montserrat" panose="00000500000000000000" pitchFamily="2" charset="0"/>
                <a:cs typeface="Times New Roman" panose="02020603050405020304" pitchFamily="18" charset="0"/>
                <a:hlinkClick r:id="rId2"/>
              </a:rPr>
              <a:t>https://support.google.com/google-ads/answer/13695777</a:t>
            </a:r>
            <a:endParaRPr lang="en-US" sz="3500" dirty="0">
              <a:solidFill>
                <a:srgbClr val="202124"/>
              </a:solidFill>
              <a:latin typeface="Montserrat" panose="00000500000000000000" pitchFamily="2" charset="0"/>
              <a:cs typeface="Times New Roman" panose="02020603050405020304" pitchFamily="18" charset="0"/>
            </a:endParaRPr>
          </a:p>
          <a:p>
            <a:pPr>
              <a:defRPr sz="1600"/>
            </a:pPr>
            <a:r>
              <a:rPr lang="en-US" sz="3500" dirty="0">
                <a:latin typeface="Montserrat" panose="00000500000000000000" pitchFamily="2" charset="0"/>
                <a:cs typeface="Times New Roman" panose="02020603050405020304" pitchFamily="18" charset="0"/>
              </a:rPr>
              <a:t>Google Ads Help; Use product feeds with Demand Gen campaigns. Retrieved from </a:t>
            </a:r>
            <a:r>
              <a:rPr lang="en-US" sz="3500" dirty="0">
                <a:latin typeface="Montserrat" panose="00000500000000000000" pitchFamily="2" charset="0"/>
                <a:cs typeface="Times New Roman" panose="02020603050405020304" pitchFamily="18" charset="0"/>
                <a:hlinkClick r:id="rId3"/>
              </a:rPr>
              <a:t>https://support.google.com/google-ads/answer/13721750?hl=en</a:t>
            </a:r>
            <a:endParaRPr sz="3500" dirty="0">
              <a:solidFill>
                <a:srgbClr val="202124"/>
              </a:solidFill>
              <a:latin typeface="Montserrat" panose="00000500000000000000" pitchFamily="2" charset="0"/>
              <a:cs typeface="Times New Roman" panose="02020603050405020304" pitchFamily="18" charset="0"/>
            </a:endParaRPr>
          </a:p>
          <a:p>
            <a:pPr>
              <a:defRPr sz="1600"/>
            </a:pPr>
            <a:r>
              <a:rPr sz="3500" dirty="0">
                <a:solidFill>
                  <a:srgbClr val="202124"/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Seer Interactive: https://www.seerinteractive.com/insights/google-performance-max-vs-demand-gen</a:t>
            </a:r>
          </a:p>
          <a:p>
            <a:pPr>
              <a:defRPr sz="1600"/>
            </a:pPr>
            <a:r>
              <a:rPr sz="3500" dirty="0">
                <a:solidFill>
                  <a:srgbClr val="202124"/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Think with Google: https://www.thinkwithgoogle.com/</a:t>
            </a:r>
          </a:p>
          <a:p>
            <a:pPr>
              <a:defRPr sz="1600"/>
            </a:pPr>
            <a:r>
              <a:rPr sz="3500" dirty="0" err="1">
                <a:solidFill>
                  <a:srgbClr val="202124"/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Adsmurai</a:t>
            </a:r>
            <a:r>
              <a:rPr sz="3500" dirty="0">
                <a:solidFill>
                  <a:srgbClr val="202124"/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: https://www.adsmurai.com/en/articles/google-demand-generation-campaigns</a:t>
            </a:r>
          </a:p>
          <a:p>
            <a:pPr>
              <a:defRPr sz="1600"/>
            </a:pPr>
            <a:r>
              <a:rPr sz="3500" dirty="0">
                <a:solidFill>
                  <a:srgbClr val="202124"/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Blueprint Digital: https://blueprintdigital.com/blog/demand-gen-vs-performance-max/</a:t>
            </a:r>
            <a:endParaRPr lang="en-US" sz="3500" dirty="0">
              <a:solidFill>
                <a:srgbClr val="202124"/>
              </a:solidFill>
              <a:latin typeface="Montserrat" panose="00000500000000000000" pitchFamily="2" charset="0"/>
              <a:cs typeface="Times New Roman" panose="02020603050405020304" pitchFamily="18" charset="0"/>
            </a:endParaRPr>
          </a:p>
          <a:p>
            <a:pPr>
              <a:defRPr sz="1600"/>
            </a:pPr>
            <a:r>
              <a:rPr lang="en-US" sz="3500" dirty="0">
                <a:solidFill>
                  <a:srgbClr val="202124"/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https://www.youtube.com/watch?v=iIr71xV_oms&amp;utm</a:t>
            </a:r>
          </a:p>
          <a:p>
            <a:pPr>
              <a:defRPr sz="1600"/>
            </a:pPr>
            <a:r>
              <a:rPr sz="3500" dirty="0">
                <a:solidFill>
                  <a:srgbClr val="202124"/>
                </a:solidFill>
                <a:latin typeface="Montserrat" panose="00000500000000000000" pitchFamily="2" charset="0"/>
                <a:cs typeface="Times New Roman" panose="02020603050405020304" pitchFamily="18" charset="0"/>
              </a:rPr>
              <a:t>Google Marketing Live 2024 Keynote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1393</TotalTime>
  <Words>467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Montserrat</vt:lpstr>
      <vt:lpstr>Gallery</vt:lpstr>
      <vt:lpstr>Demand Gen: Understanding Google’s Vision.</vt:lpstr>
      <vt:lpstr>Performance Max vs Demand Gen: Core Differences</vt:lpstr>
      <vt:lpstr>When Does It Make Sense to Use Demand Gen?</vt:lpstr>
      <vt:lpstr>Google’s Vision for Demand Gen</vt:lpstr>
      <vt:lpstr>Limitations</vt:lpstr>
      <vt:lpstr>Google vs Fospha </vt:lpstr>
      <vt:lpstr>Platform comparable numbers </vt:lpstr>
      <vt:lpstr>Sources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Haider</dc:creator>
  <cp:keywords/>
  <dc:description>generated using python-pptx</dc:description>
  <cp:lastModifiedBy>Admin</cp:lastModifiedBy>
  <cp:revision>7</cp:revision>
  <dcterms:created xsi:type="dcterms:W3CDTF">2013-01-27T09:14:16Z</dcterms:created>
  <dcterms:modified xsi:type="dcterms:W3CDTF">2025-11-17T08:21:38Z</dcterms:modified>
  <cp:category/>
</cp:coreProperties>
</file>